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85"/>
  </p:notesMasterIdLst>
  <p:handoutMasterIdLst>
    <p:handoutMasterId r:id="rId86"/>
  </p:handoutMasterIdLst>
  <p:sldIdLst>
    <p:sldId id="412" r:id="rId2"/>
    <p:sldId id="443" r:id="rId3"/>
    <p:sldId id="490" r:id="rId4"/>
    <p:sldId id="444" r:id="rId5"/>
    <p:sldId id="442" r:id="rId6"/>
    <p:sldId id="419" r:id="rId7"/>
    <p:sldId id="430" r:id="rId8"/>
    <p:sldId id="431" r:id="rId9"/>
    <p:sldId id="432" r:id="rId10"/>
    <p:sldId id="433" r:id="rId11"/>
    <p:sldId id="521" r:id="rId12"/>
    <p:sldId id="441" r:id="rId13"/>
    <p:sldId id="434" r:id="rId14"/>
    <p:sldId id="498" r:id="rId15"/>
    <p:sldId id="499" r:id="rId16"/>
    <p:sldId id="438" r:id="rId17"/>
    <p:sldId id="439" r:id="rId18"/>
    <p:sldId id="446" r:id="rId19"/>
    <p:sldId id="502" r:id="rId20"/>
    <p:sldId id="519" r:id="rId21"/>
    <p:sldId id="520" r:id="rId22"/>
    <p:sldId id="528" r:id="rId23"/>
    <p:sldId id="529" r:id="rId24"/>
    <p:sldId id="530" r:id="rId25"/>
    <p:sldId id="531" r:id="rId26"/>
    <p:sldId id="532" r:id="rId27"/>
    <p:sldId id="533" r:id="rId28"/>
    <p:sldId id="534" r:id="rId29"/>
    <p:sldId id="535" r:id="rId30"/>
    <p:sldId id="536" r:id="rId31"/>
    <p:sldId id="537" r:id="rId32"/>
    <p:sldId id="538" r:id="rId33"/>
    <p:sldId id="539" r:id="rId34"/>
    <p:sldId id="540" r:id="rId35"/>
    <p:sldId id="413" r:id="rId36"/>
    <p:sldId id="447" r:id="rId37"/>
    <p:sldId id="448" r:id="rId38"/>
    <p:sldId id="449" r:id="rId39"/>
    <p:sldId id="450" r:id="rId40"/>
    <p:sldId id="456" r:id="rId41"/>
    <p:sldId id="508" r:id="rId42"/>
    <p:sldId id="451" r:id="rId43"/>
    <p:sldId id="452" r:id="rId44"/>
    <p:sldId id="453" r:id="rId45"/>
    <p:sldId id="513" r:id="rId46"/>
    <p:sldId id="501" r:id="rId47"/>
    <p:sldId id="515" r:id="rId48"/>
    <p:sldId id="514" r:id="rId49"/>
    <p:sldId id="454" r:id="rId50"/>
    <p:sldId id="460" r:id="rId51"/>
    <p:sldId id="509" r:id="rId52"/>
    <p:sldId id="504" r:id="rId53"/>
    <p:sldId id="506" r:id="rId54"/>
    <p:sldId id="516" r:id="rId55"/>
    <p:sldId id="512" r:id="rId56"/>
    <p:sldId id="511" r:id="rId57"/>
    <p:sldId id="510" r:id="rId58"/>
    <p:sldId id="518" r:id="rId59"/>
    <p:sldId id="455" r:id="rId60"/>
    <p:sldId id="457" r:id="rId61"/>
    <p:sldId id="458" r:id="rId62"/>
    <p:sldId id="469" r:id="rId63"/>
    <p:sldId id="467" r:id="rId64"/>
    <p:sldId id="468" r:id="rId65"/>
    <p:sldId id="471" r:id="rId66"/>
    <p:sldId id="476" r:id="rId67"/>
    <p:sldId id="472" r:id="rId68"/>
    <p:sldId id="473" r:id="rId69"/>
    <p:sldId id="470" r:id="rId70"/>
    <p:sldId id="475" r:id="rId71"/>
    <p:sldId id="503" r:id="rId72"/>
    <p:sldId id="522" r:id="rId73"/>
    <p:sldId id="496" r:id="rId74"/>
    <p:sldId id="507" r:id="rId75"/>
    <p:sldId id="500" r:id="rId76"/>
    <p:sldId id="526" r:id="rId77"/>
    <p:sldId id="497" r:id="rId78"/>
    <p:sldId id="445" r:id="rId79"/>
    <p:sldId id="474" r:id="rId80"/>
    <p:sldId id="523" r:id="rId81"/>
    <p:sldId id="524" r:id="rId82"/>
    <p:sldId id="525" r:id="rId83"/>
    <p:sldId id="527" r:id="rId84"/>
  </p:sldIdLst>
  <p:sldSz cx="9144000" cy="6858000" type="screen4x3"/>
  <p:notesSz cx="6858000" cy="9144000"/>
  <p:defaultTextStyle>
    <a:lvl1pPr marL="0" algn="l" rtl="0" latinLnBrk="0">
      <a:defRPr sz="1800" kern="1200">
        <a:solidFill>
          <a:schemeClr val="tx1"/>
        </a:solidFill>
        <a:latin typeface="+mn-lt"/>
        <a:ea typeface="+mn-ea"/>
        <a:cs typeface="+mn-cs"/>
      </a:defRPr>
    </a:lvl1pPr>
    <a:lvl2pPr marL="457200" algn="l" rtl="0" latinLnBrk="0">
      <a:defRPr sz="1800" kern="1200">
        <a:solidFill>
          <a:schemeClr val="tx1"/>
        </a:solidFill>
        <a:latin typeface="+mn-lt"/>
        <a:ea typeface="+mn-ea"/>
        <a:cs typeface="+mn-cs"/>
      </a:defRPr>
    </a:lvl2pPr>
    <a:lvl3pPr marL="914400" algn="l" rtl="0" latinLnBrk="0">
      <a:defRPr sz="1800" kern="1200">
        <a:solidFill>
          <a:schemeClr val="tx1"/>
        </a:solidFill>
        <a:latin typeface="+mn-lt"/>
        <a:ea typeface="+mn-ea"/>
        <a:cs typeface="+mn-cs"/>
      </a:defRPr>
    </a:lvl3pPr>
    <a:lvl4pPr marL="1371600" algn="l" rtl="0" latinLnBrk="0">
      <a:defRPr sz="1800" kern="1200">
        <a:solidFill>
          <a:schemeClr val="tx1"/>
        </a:solidFill>
        <a:latin typeface="+mn-lt"/>
        <a:ea typeface="+mn-ea"/>
        <a:cs typeface="+mn-cs"/>
      </a:defRPr>
    </a:lvl4pPr>
    <a:lvl5pPr marL="1828800" algn="l" rtl="0" latinLnBrk="0">
      <a:defRPr sz="1800" kern="1200">
        <a:solidFill>
          <a:schemeClr val="tx1"/>
        </a:solidFill>
        <a:latin typeface="+mn-lt"/>
        <a:ea typeface="+mn-ea"/>
        <a:cs typeface="+mn-cs"/>
      </a:defRPr>
    </a:lvl5pPr>
    <a:lvl6pPr marL="2286000" algn="l" rtl="0" latinLnBrk="0">
      <a:defRPr sz="1800" kern="1200">
        <a:solidFill>
          <a:schemeClr val="tx1"/>
        </a:solidFill>
        <a:latin typeface="+mn-lt"/>
        <a:ea typeface="+mn-ea"/>
        <a:cs typeface="+mn-cs"/>
      </a:defRPr>
    </a:lvl6pPr>
    <a:lvl7pPr marL="2743200" algn="l" rtl="0" latinLnBrk="0">
      <a:defRPr sz="1800" kern="1200">
        <a:solidFill>
          <a:schemeClr val="tx1"/>
        </a:solidFill>
        <a:latin typeface="+mn-lt"/>
        <a:ea typeface="+mn-ea"/>
        <a:cs typeface="+mn-cs"/>
      </a:defRPr>
    </a:lvl7pPr>
    <a:lvl8pPr marL="3200400" algn="l" rtl="0" latinLnBrk="0">
      <a:defRPr sz="1800" kern="1200">
        <a:solidFill>
          <a:schemeClr val="tx1"/>
        </a:solidFill>
        <a:latin typeface="+mn-lt"/>
        <a:ea typeface="+mn-ea"/>
        <a:cs typeface="+mn-cs"/>
      </a:defRPr>
    </a:lvl8pPr>
    <a:lvl9pPr marL="3657600" algn="l" rtl="0" latinLnBrk="0">
      <a:defRPr sz="1800" kern="1200">
        <a:solidFill>
          <a:schemeClr val="tx1"/>
        </a:solidFill>
        <a:latin typeface="+mn-lt"/>
        <a:ea typeface="+mn-ea"/>
        <a:cs typeface="+mn-cs"/>
      </a:defRPr>
    </a:lvl9pPr>
    <a:extLst/>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D16349"/>
    <a:srgbClr val="00649D"/>
    <a:srgbClr val="770D29"/>
    <a:srgbClr val="A0A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B301B821-A1FF-4177-AEE7-76D212191A09}">
  <a:tblStyle styleId="{B301B821-A1FF-4177-AEE7-76D212191A09}" styleName="Medium Style 9">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2H>
      <a:tcStyle>
        <a:tcBdr/>
      </a:tcStyle>
    </a:band2H>
    <a:band1V>
      <a:tcStyle>
        <a:tcBdr/>
        <a:fill>
          <a:solidFill>
            <a:schemeClr val="accent1">
              <a:tint val="20000"/>
            </a:schemeClr>
          </a:solidFill>
        </a:fill>
      </a:tcStyle>
    </a:band1V>
    <a:band2V>
      <a:tcStyle>
        <a:tcBdr/>
      </a:tcStyle>
    </a:band2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seCell>
      <a:tcStyle>
        <a:tcBdr/>
      </a:tcStyle>
    </a:seCell>
    <a:swCell>
      <a:tcStyle>
        <a:tcBdr/>
      </a:tcStyle>
    </a:swCell>
    <a:firstRow>
      <a:tcTxStyle b="on">
        <a:fontRef idx="minor">
          <a:scrgbClr r="0" g="0" b="0"/>
        </a:fontRef>
        <a:schemeClr val="lt1"/>
      </a:tcTxStyle>
      <a:tcStyle>
        <a:tcBdr/>
        <a:fill>
          <a:solidFill>
            <a:schemeClr val="accent1"/>
          </a:solidFill>
        </a:fill>
      </a:tcStyle>
    </a:firstRow>
    <a:neCell>
      <a:tcStyle>
        <a:tcBdr/>
      </a:tcStyle>
    </a:neCell>
    <a:nwCell>
      <a:tcStyle>
        <a:tcBdr/>
      </a:tcStyle>
    </a:nwCell>
  </a:tblStyle>
  <a:tblStyle styleId="{9DCAF9ED-07DC-4A11-8D7F-57B35C25682E}" styleName="Medium Style 10">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2H>
      <a:tcStyle>
        <a:tcBdr/>
      </a:tcStyle>
    </a:band2H>
    <a:band1V>
      <a:tcStyle>
        <a:tcBdr/>
        <a:fill>
          <a:solidFill>
            <a:schemeClr val="accent2">
              <a:tint val="20000"/>
            </a:schemeClr>
          </a:solidFill>
        </a:fill>
      </a:tcStyle>
    </a:band1V>
    <a:band2V>
      <a:tcStyle>
        <a:tcBdr/>
      </a:tcStyle>
    </a:band2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seCell>
      <a:tcStyle>
        <a:tcBdr/>
      </a:tcStyle>
    </a:seCell>
    <a:swCell>
      <a:tcStyle>
        <a:tcBdr/>
      </a:tcStyle>
    </a:swCell>
    <a:firstRow>
      <a:tcTxStyle b="on">
        <a:fontRef idx="minor">
          <a:scrgbClr r="0" g="0" b="0"/>
        </a:fontRef>
        <a:schemeClr val="lt1"/>
      </a:tcTxStyle>
      <a:tcStyle>
        <a:tcBdr/>
        <a:fill>
          <a:solidFill>
            <a:schemeClr val="accent2"/>
          </a:solidFill>
        </a:fill>
      </a:tcStyle>
    </a:firstRow>
    <a:neCell>
      <a:tcStyle>
        <a:tcBdr/>
      </a:tcStyle>
    </a:neCell>
    <a:nwCell>
      <a:tcStyle>
        <a:tcBdr/>
      </a:tcStyle>
    </a:nwCell>
  </a:tblStyle>
  <a:tblStyle styleId="{793D81CF-94F2-401A-BA57-92F5A7B2D0C5}" styleName="Medium Style 8">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2H>
      <a:tcStyle>
        <a:tcBdr/>
      </a:tcStyle>
    </a:band2H>
    <a:band1V>
      <a:tcStyle>
        <a:tcBdr/>
        <a:fill>
          <a:solidFill>
            <a:schemeClr val="dk1">
              <a:tint val="20000"/>
            </a:schemeClr>
          </a:solidFill>
        </a:fill>
      </a:tcStyle>
    </a:band1V>
    <a:band2V>
      <a:tcStyle>
        <a:tcBdr/>
      </a:tcStyle>
    </a:band2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seCell>
      <a:tcStyle>
        <a:tcBdr/>
      </a:tcStyle>
    </a:seCell>
    <a:swCell>
      <a:tcStyle>
        <a:tcBdr/>
      </a:tcStyle>
    </a:swCell>
    <a:firstRow>
      <a:tcTxStyle b="on">
        <a:fontRef idx="minor">
          <a:scrgbClr r="0" g="0" b="0"/>
        </a:fontRef>
        <a:schemeClr val="lt1"/>
      </a:tcTxStyle>
      <a:tcStyle>
        <a:tcBdr/>
        <a:fill>
          <a:solidFill>
            <a:schemeClr val="dk1"/>
          </a:solidFill>
        </a:fill>
      </a:tcStyle>
    </a:firstRow>
    <a:neCell>
      <a:tcStyle>
        <a:tcBdr/>
      </a:tcStyle>
    </a:neCell>
    <a:nwCell>
      <a:tcStyle>
        <a:tcBdr/>
      </a:tcStyle>
    </a:nwCell>
  </a:tblStyle>
  <a:tblStyle styleId="{5FD0F851-EC5A-4D38-B0AD-8093EC10F338}" styleName="Light Style 6">
    <a:wholeTbl>
      <a:tcTxStyle>
        <a:fontRef idx="minor">
          <a:scrgbClr r="0" g="0" b="0"/>
        </a:fontRef>
        <a:schemeClr val="accent5"/>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band2V>
      <a:tcStyle>
        <a:tcBdr/>
      </a:tcStyle>
    </a:band2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seCell>
      <a:tcStyle>
        <a:tcBdr/>
      </a:tcStyle>
    </a:seCell>
    <a:swCell>
      <a:tcStyle>
        <a:tcBdr/>
      </a:tcStyle>
    </a:swCell>
    <a:firstRow>
      <a:tcTxStyle b="on"/>
      <a:tcStyle>
        <a:tcBdr>
          <a:bottom>
            <a:ln w="12700" cmpd="sng">
              <a:solidFill>
                <a:schemeClr val="accent5"/>
              </a:solidFill>
            </a:ln>
          </a:bottom>
        </a:tcBdr>
        <a:fill>
          <a:noFill/>
        </a:fill>
      </a:tcStyle>
    </a:firstRow>
    <a:neCell>
      <a:tcStyle>
        <a:tcBdr/>
      </a:tcStyle>
    </a:neCell>
    <a:nwCell>
      <a:tcStyle>
        <a:tcBdr/>
      </a:tcStyle>
    </a:nwCell>
  </a:tblStyle>
  <a:tblStyle styleId="{1FECB4D8-DB02-4DC6-A0A2-4F2EBAE1DC90}" styleName="Medium Style 11">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2H>
      <a:tcStyle>
        <a:tcBdr/>
      </a:tcStyle>
    </a:band2H>
    <a:band1V>
      <a:tcStyle>
        <a:tcBdr/>
        <a:fill>
          <a:solidFill>
            <a:schemeClr val="accent3">
              <a:tint val="20000"/>
            </a:schemeClr>
          </a:solidFill>
        </a:fill>
      </a:tcStyle>
    </a:band1V>
    <a:band2V>
      <a:tcStyle>
        <a:tcBdr/>
      </a:tcStyle>
    </a:band2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seCell>
      <a:tcStyle>
        <a:tcBdr/>
      </a:tcStyle>
    </a:seCell>
    <a:swCell>
      <a:tcStyle>
        <a:tcBdr/>
      </a:tcStyle>
    </a:swCell>
    <a:firstRow>
      <a:tcTxStyle b="on">
        <a:fontRef idx="minor">
          <a:scrgbClr r="0" g="0" b="0"/>
        </a:fontRef>
        <a:schemeClr val="lt1"/>
      </a:tcTxStyle>
      <a:tcStyle>
        <a:tcBdr/>
        <a:fill>
          <a:solidFill>
            <a:schemeClr val="accent3"/>
          </a:solidFill>
        </a:fill>
      </a:tcStyle>
    </a:firstRow>
    <a:neCell>
      <a:tcStyle>
        <a:tcBdr/>
      </a:tcStyle>
    </a:neCell>
    <a:nwCell>
      <a:tcStyle>
        <a:tcBdr/>
      </a:tcStyle>
    </a:nwCell>
  </a:tblStyle>
  <a:tblStyle styleId="{3B4B98B0-60AC-42C2-AFA5-B58CD77FA1E5}" styleName="Light Style 2">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band2V>
      <a:tcStyle>
        <a:tcBdr/>
      </a:tcStyle>
    </a:band2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seCell>
      <a:tcStyle>
        <a:tcBdr/>
      </a:tcStyle>
    </a:seCell>
    <a:swCell>
      <a:tcStyle>
        <a:tcBdr/>
      </a:tcStyle>
    </a:swCell>
    <a:firstRow>
      <a:tcTxStyle b="on"/>
      <a:tcStyle>
        <a:tcBdr>
          <a:bottom>
            <a:ln w="12700" cmpd="sng">
              <a:solidFill>
                <a:schemeClr val="accent1"/>
              </a:solidFill>
            </a:ln>
          </a:bottom>
        </a:tcBdr>
        <a:fill>
          <a:noFill/>
        </a:fill>
      </a:tcStyle>
    </a:firstRow>
    <a:neCell>
      <a:tcStyle>
        <a:tcBdr/>
      </a:tcStyle>
    </a:neCell>
    <a:nwCell>
      <a:tcStyle>
        <a:tcBdr/>
      </a:tcStyle>
    </a:nwCell>
  </a:tblStyle>
  <a:tblStyle styleId="{0E3FDE45-AF77-4B5C-9715-49D594BDF05E}" styleName="Light Style 3">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band2V>
      <a:tcStyle>
        <a:tcBdr/>
      </a:tcStyle>
    </a:band2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seCell>
      <a:tcStyle>
        <a:tcBdr/>
      </a:tcStyle>
    </a:seCell>
    <a:swCell>
      <a:tcStyle>
        <a:tcBdr/>
      </a:tcStyle>
    </a:swCell>
    <a:firstRow>
      <a:tcTxStyle b="on"/>
      <a:tcStyle>
        <a:tcBdr>
          <a:bottom>
            <a:ln w="12700" cmpd="sng">
              <a:solidFill>
                <a:schemeClr val="accent2"/>
              </a:solidFill>
            </a:ln>
          </a:bottom>
        </a:tcBdr>
        <a:fill>
          <a:no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82" autoAdjust="0"/>
    <p:restoredTop sz="88034" autoAdjust="0"/>
  </p:normalViewPr>
  <p:slideViewPr>
    <p:cSldViewPr>
      <p:cViewPr>
        <p:scale>
          <a:sx n="100" d="100"/>
          <a:sy n="100" d="100"/>
        </p:scale>
        <p:origin x="-1776" y="-25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93" d="100"/>
          <a:sy n="93" d="100"/>
        </p:scale>
        <p:origin x="-368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theme" Target="theme/theme1.xml"/><Relationship Id="rId91"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notesMaster" Target="notesMasters/notesMaster1.xml"/><Relationship Id="rId86" Type="http://schemas.openxmlformats.org/officeDocument/2006/relationships/handoutMaster" Target="handoutMasters/handoutMaster1.xml"/><Relationship Id="rId87" Type="http://schemas.openxmlformats.org/officeDocument/2006/relationships/printerSettings" Target="printerSettings/printerSettings1.bin"/><Relationship Id="rId88" Type="http://schemas.openxmlformats.org/officeDocument/2006/relationships/presProps" Target="presProps.xml"/><Relationship Id="rId8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82323F-AA41-489F-8E2D-DD04C3F71526}" type="doc">
      <dgm:prSet loTypeId="urn:microsoft.com/office/officeart/2005/8/layout/process3" loCatId="process" qsTypeId="urn:microsoft.com/office/officeart/2005/8/quickstyle/3d6" qsCatId="3D" csTypeId="urn:microsoft.com/office/officeart/2005/8/colors/accent1_2" csCatId="accent1" phldr="1"/>
      <dgm:spPr/>
      <dgm:t>
        <a:bodyPr/>
        <a:lstStyle/>
        <a:p>
          <a:endParaRPr lang="en-US"/>
        </a:p>
      </dgm:t>
    </dgm:pt>
    <dgm:pt modelId="{B52EE62F-4839-41C0-B743-16ED6DEE3956}">
      <dgm:prSet phldrT="[Text]"/>
      <dgm:spPr/>
      <dgm:t>
        <a:bodyPr/>
        <a:lstStyle/>
        <a:p>
          <a:r>
            <a:rPr lang="en-US" dirty="0" smtClean="0"/>
            <a:t>Element 1</a:t>
          </a:r>
          <a:endParaRPr lang="en-US" dirty="0"/>
        </a:p>
      </dgm:t>
    </dgm:pt>
    <dgm:pt modelId="{9BACD571-568F-4A1D-BD32-0427B3CF07F5}" type="parTrans" cxnId="{3F509243-558D-4F74-9400-F02EDBF56070}">
      <dgm:prSet/>
      <dgm:spPr/>
      <dgm:t>
        <a:bodyPr/>
        <a:lstStyle/>
        <a:p>
          <a:endParaRPr lang="en-US"/>
        </a:p>
      </dgm:t>
    </dgm:pt>
    <dgm:pt modelId="{A60E2C71-ACB2-4E83-80E5-2061850CF6C8}" type="sibTrans" cxnId="{3F509243-558D-4F74-9400-F02EDBF56070}">
      <dgm:prSet/>
      <dgm:spPr/>
      <dgm:t>
        <a:bodyPr/>
        <a:lstStyle/>
        <a:p>
          <a:endParaRPr lang="en-US"/>
        </a:p>
      </dgm:t>
    </dgm:pt>
    <dgm:pt modelId="{B99B8A1E-333F-4151-96F8-69DBF3180770}">
      <dgm:prSet phldrT="[Text]"/>
      <dgm:spPr/>
      <dgm:t>
        <a:bodyPr/>
        <a:lstStyle/>
        <a:p>
          <a:r>
            <a:rPr lang="en-US" dirty="0" smtClean="0"/>
            <a:t>Length</a:t>
          </a:r>
          <a:endParaRPr lang="en-US" dirty="0"/>
        </a:p>
      </dgm:t>
    </dgm:pt>
    <dgm:pt modelId="{F0E097C1-781F-47ED-A614-B22324428716}" type="parTrans" cxnId="{B1FD6D2D-417F-4F51-9C06-DED054116D07}">
      <dgm:prSet/>
      <dgm:spPr/>
      <dgm:t>
        <a:bodyPr/>
        <a:lstStyle/>
        <a:p>
          <a:endParaRPr lang="en-US"/>
        </a:p>
      </dgm:t>
    </dgm:pt>
    <dgm:pt modelId="{8BC80A9F-6FD9-4EDA-BE45-3F93FC646CCE}" type="sibTrans" cxnId="{B1FD6D2D-417F-4F51-9C06-DED054116D07}">
      <dgm:prSet/>
      <dgm:spPr/>
      <dgm:t>
        <a:bodyPr/>
        <a:lstStyle/>
        <a:p>
          <a:endParaRPr lang="en-US"/>
        </a:p>
      </dgm:t>
    </dgm:pt>
    <dgm:pt modelId="{89EE75D1-A093-48B0-B2DE-51DBEACDB24E}">
      <dgm:prSet phldrT="[Text]"/>
      <dgm:spPr/>
      <dgm:t>
        <a:bodyPr/>
        <a:lstStyle/>
        <a:p>
          <a:r>
            <a:rPr lang="en-US" dirty="0" smtClean="0"/>
            <a:t>Strength (</a:t>
          </a:r>
          <a:r>
            <a:rPr lang="en-US" dirty="0" err="1" smtClean="0"/>
            <a:t>B,g,etc</a:t>
          </a:r>
          <a:r>
            <a:rPr lang="en-US" dirty="0" smtClean="0"/>
            <a:t>.)</a:t>
          </a:r>
          <a:endParaRPr lang="en-US" dirty="0"/>
        </a:p>
      </dgm:t>
    </dgm:pt>
    <dgm:pt modelId="{13A6A825-F376-4AE9-98CC-C48A0DB51165}" type="parTrans" cxnId="{8EE4FA84-39F4-4F32-B79E-F2ED55233EF1}">
      <dgm:prSet/>
      <dgm:spPr/>
      <dgm:t>
        <a:bodyPr/>
        <a:lstStyle/>
        <a:p>
          <a:endParaRPr lang="en-US"/>
        </a:p>
      </dgm:t>
    </dgm:pt>
    <dgm:pt modelId="{AF3F1538-CE32-4B10-A138-5457F01717F9}" type="sibTrans" cxnId="{8EE4FA84-39F4-4F32-B79E-F2ED55233EF1}">
      <dgm:prSet/>
      <dgm:spPr/>
      <dgm:t>
        <a:bodyPr/>
        <a:lstStyle/>
        <a:p>
          <a:endParaRPr lang="en-US"/>
        </a:p>
      </dgm:t>
    </dgm:pt>
    <dgm:pt modelId="{CCDE1303-BF35-4C79-AC71-59B565ACC4F9}">
      <dgm:prSet phldrT="[Text]"/>
      <dgm:spPr/>
      <dgm:t>
        <a:bodyPr/>
        <a:lstStyle/>
        <a:p>
          <a:r>
            <a:rPr lang="en-US" dirty="0" smtClean="0"/>
            <a:t>Element 2</a:t>
          </a:r>
          <a:endParaRPr lang="en-US" dirty="0"/>
        </a:p>
      </dgm:t>
    </dgm:pt>
    <dgm:pt modelId="{735F948A-5F7B-4DFB-B55D-0F020B27E692}" type="parTrans" cxnId="{D0F91644-EF49-4D2A-B218-AE2A3C11E105}">
      <dgm:prSet/>
      <dgm:spPr/>
      <dgm:t>
        <a:bodyPr/>
        <a:lstStyle/>
        <a:p>
          <a:endParaRPr lang="en-US"/>
        </a:p>
      </dgm:t>
    </dgm:pt>
    <dgm:pt modelId="{ED719593-A576-4AFC-8EA7-E7DAC9D4BA37}" type="sibTrans" cxnId="{D0F91644-EF49-4D2A-B218-AE2A3C11E105}">
      <dgm:prSet/>
      <dgm:spPr/>
      <dgm:t>
        <a:bodyPr/>
        <a:lstStyle/>
        <a:p>
          <a:endParaRPr lang="en-US"/>
        </a:p>
      </dgm:t>
    </dgm:pt>
    <dgm:pt modelId="{F97F8C4E-F096-4648-8E41-DCF77E768DB8}">
      <dgm:prSet phldrT="[Text]"/>
      <dgm:spPr/>
      <dgm:t>
        <a:bodyPr/>
        <a:lstStyle/>
        <a:p>
          <a:r>
            <a:rPr lang="en-US" dirty="0" smtClean="0"/>
            <a:t>Length</a:t>
          </a:r>
          <a:endParaRPr lang="en-US" dirty="0"/>
        </a:p>
      </dgm:t>
    </dgm:pt>
    <dgm:pt modelId="{1F26E5A8-E334-4BB0-84C1-E75BC7C7A6DD}" type="parTrans" cxnId="{296612A5-9BDC-4E63-8FA2-8EE40B9AA927}">
      <dgm:prSet/>
      <dgm:spPr/>
      <dgm:t>
        <a:bodyPr/>
        <a:lstStyle/>
        <a:p>
          <a:endParaRPr lang="en-US"/>
        </a:p>
      </dgm:t>
    </dgm:pt>
    <dgm:pt modelId="{4B964D20-D102-427D-AA12-3C46266521B8}" type="sibTrans" cxnId="{296612A5-9BDC-4E63-8FA2-8EE40B9AA927}">
      <dgm:prSet/>
      <dgm:spPr/>
      <dgm:t>
        <a:bodyPr/>
        <a:lstStyle/>
        <a:p>
          <a:endParaRPr lang="en-US"/>
        </a:p>
      </dgm:t>
    </dgm:pt>
    <dgm:pt modelId="{7E890521-C128-4080-9AAE-93B170F87C2F}">
      <dgm:prSet phldrT="[Text]"/>
      <dgm:spPr/>
      <dgm:t>
        <a:bodyPr/>
        <a:lstStyle/>
        <a:p>
          <a:r>
            <a:rPr lang="en-US" dirty="0" smtClean="0"/>
            <a:t>Strength</a:t>
          </a:r>
          <a:endParaRPr lang="en-US" dirty="0"/>
        </a:p>
      </dgm:t>
    </dgm:pt>
    <dgm:pt modelId="{7EDE82CA-26AC-46C4-9E2C-994F5D96FC07}" type="parTrans" cxnId="{4F79E254-7D71-49E7-9326-B220FB6D6506}">
      <dgm:prSet/>
      <dgm:spPr/>
      <dgm:t>
        <a:bodyPr/>
        <a:lstStyle/>
        <a:p>
          <a:endParaRPr lang="en-US"/>
        </a:p>
      </dgm:t>
    </dgm:pt>
    <dgm:pt modelId="{D9154801-32E3-4BED-ACC0-DB3565E149A4}" type="sibTrans" cxnId="{4F79E254-7D71-49E7-9326-B220FB6D6506}">
      <dgm:prSet/>
      <dgm:spPr/>
      <dgm:t>
        <a:bodyPr/>
        <a:lstStyle/>
        <a:p>
          <a:endParaRPr lang="en-US"/>
        </a:p>
      </dgm:t>
    </dgm:pt>
    <dgm:pt modelId="{5C5A0C10-8090-4F7E-85A1-E4D5306BE6F5}">
      <dgm:prSet phldrT="[Text]"/>
      <dgm:spPr/>
      <dgm:t>
        <a:bodyPr/>
        <a:lstStyle/>
        <a:p>
          <a:r>
            <a:rPr lang="en-US" dirty="0" smtClean="0"/>
            <a:t>Element 3</a:t>
          </a:r>
          <a:endParaRPr lang="en-US" dirty="0"/>
        </a:p>
      </dgm:t>
    </dgm:pt>
    <dgm:pt modelId="{D15FA730-1353-465F-958D-9D771033D15B}" type="parTrans" cxnId="{F6A272AB-8B25-493D-872F-D7045BC0D6AD}">
      <dgm:prSet/>
      <dgm:spPr/>
      <dgm:t>
        <a:bodyPr/>
        <a:lstStyle/>
        <a:p>
          <a:endParaRPr lang="en-US"/>
        </a:p>
      </dgm:t>
    </dgm:pt>
    <dgm:pt modelId="{AD9099A5-A715-44A2-93E3-AF1E0C97783D}" type="sibTrans" cxnId="{F6A272AB-8B25-493D-872F-D7045BC0D6AD}">
      <dgm:prSet/>
      <dgm:spPr/>
      <dgm:t>
        <a:bodyPr/>
        <a:lstStyle/>
        <a:p>
          <a:endParaRPr lang="en-US"/>
        </a:p>
      </dgm:t>
    </dgm:pt>
    <dgm:pt modelId="{3E5EC4E1-F32C-4EE7-8B7B-D90DA3124A00}">
      <dgm:prSet phldrT="[Text]"/>
      <dgm:spPr/>
      <dgm:t>
        <a:bodyPr/>
        <a:lstStyle/>
        <a:p>
          <a:r>
            <a:rPr lang="en-US" dirty="0" smtClean="0"/>
            <a:t>Length</a:t>
          </a:r>
          <a:endParaRPr lang="en-US" dirty="0"/>
        </a:p>
      </dgm:t>
    </dgm:pt>
    <dgm:pt modelId="{2522A09D-CFDB-4DCC-9444-95E14EB3B846}" type="parTrans" cxnId="{F5F1B923-2767-4003-8B8E-BC0BF0AC5B25}">
      <dgm:prSet/>
      <dgm:spPr/>
      <dgm:t>
        <a:bodyPr/>
        <a:lstStyle/>
        <a:p>
          <a:endParaRPr lang="en-US"/>
        </a:p>
      </dgm:t>
    </dgm:pt>
    <dgm:pt modelId="{1A4AD412-7D6E-472D-823D-E16A35AE9D2B}" type="sibTrans" cxnId="{F5F1B923-2767-4003-8B8E-BC0BF0AC5B25}">
      <dgm:prSet/>
      <dgm:spPr/>
      <dgm:t>
        <a:bodyPr/>
        <a:lstStyle/>
        <a:p>
          <a:endParaRPr lang="en-US"/>
        </a:p>
      </dgm:t>
    </dgm:pt>
    <dgm:pt modelId="{42DB9837-1F53-43AA-81E6-8F2C11AED519}">
      <dgm:prSet phldrT="[Text]"/>
      <dgm:spPr/>
      <dgm:t>
        <a:bodyPr/>
        <a:lstStyle/>
        <a:p>
          <a:r>
            <a:rPr lang="en-US" dirty="0" smtClean="0"/>
            <a:t>Strength</a:t>
          </a:r>
          <a:endParaRPr lang="en-US" dirty="0"/>
        </a:p>
      </dgm:t>
    </dgm:pt>
    <dgm:pt modelId="{974F95F7-BF3F-488A-B5EC-7B9C18936E04}" type="parTrans" cxnId="{FD243800-18A7-4377-9C37-63E4C3A619B6}">
      <dgm:prSet/>
      <dgm:spPr/>
      <dgm:t>
        <a:bodyPr/>
        <a:lstStyle/>
        <a:p>
          <a:endParaRPr lang="en-US"/>
        </a:p>
      </dgm:t>
    </dgm:pt>
    <dgm:pt modelId="{2D75308D-1003-4049-A6F8-9771C9BD94BF}" type="sibTrans" cxnId="{FD243800-18A7-4377-9C37-63E4C3A619B6}">
      <dgm:prSet/>
      <dgm:spPr/>
      <dgm:t>
        <a:bodyPr/>
        <a:lstStyle/>
        <a:p>
          <a:endParaRPr lang="en-US"/>
        </a:p>
      </dgm:t>
    </dgm:pt>
    <dgm:pt modelId="{A5B28E5F-DF93-4EA3-B28C-8F09ECD1B43E}">
      <dgm:prSet phldrT="[Text]"/>
      <dgm:spPr/>
      <dgm:t>
        <a:bodyPr/>
        <a:lstStyle/>
        <a:p>
          <a:r>
            <a:rPr lang="en-US" dirty="0" smtClean="0"/>
            <a:t>Element 4</a:t>
          </a:r>
          <a:endParaRPr lang="en-US" dirty="0"/>
        </a:p>
      </dgm:t>
    </dgm:pt>
    <dgm:pt modelId="{7F6ACED0-BFD1-4FCF-867F-5A91B6B6F8FA}" type="parTrans" cxnId="{F9153C4A-4F79-4C2F-89B3-CFD116F3258C}">
      <dgm:prSet/>
      <dgm:spPr/>
      <dgm:t>
        <a:bodyPr/>
        <a:lstStyle/>
        <a:p>
          <a:endParaRPr lang="en-US"/>
        </a:p>
      </dgm:t>
    </dgm:pt>
    <dgm:pt modelId="{72242618-FD67-49BF-A856-E260DE3E328E}" type="sibTrans" cxnId="{F9153C4A-4F79-4C2F-89B3-CFD116F3258C}">
      <dgm:prSet/>
      <dgm:spPr/>
      <dgm:t>
        <a:bodyPr/>
        <a:lstStyle/>
        <a:p>
          <a:endParaRPr lang="en-US"/>
        </a:p>
      </dgm:t>
    </dgm:pt>
    <dgm:pt modelId="{8FBF301F-7FDA-4FA0-8D1A-5E645C134C4E}">
      <dgm:prSet phldrT="[Text]"/>
      <dgm:spPr/>
      <dgm:t>
        <a:bodyPr/>
        <a:lstStyle/>
        <a:p>
          <a:r>
            <a:rPr lang="en-US" dirty="0" smtClean="0"/>
            <a:t>Element 5</a:t>
          </a:r>
          <a:endParaRPr lang="en-US" dirty="0"/>
        </a:p>
      </dgm:t>
    </dgm:pt>
    <dgm:pt modelId="{F9DC750F-39A3-4A49-86CB-F8D5A00C8D9C}" type="parTrans" cxnId="{BA762940-1FB4-446B-B5FC-35A5D90B79EE}">
      <dgm:prSet/>
      <dgm:spPr/>
      <dgm:t>
        <a:bodyPr/>
        <a:lstStyle/>
        <a:p>
          <a:endParaRPr lang="en-US"/>
        </a:p>
      </dgm:t>
    </dgm:pt>
    <dgm:pt modelId="{0CDBA555-F576-4CD3-B83B-F2D5537F31D3}" type="sibTrans" cxnId="{BA762940-1FB4-446B-B5FC-35A5D90B79EE}">
      <dgm:prSet/>
      <dgm:spPr/>
      <dgm:t>
        <a:bodyPr/>
        <a:lstStyle/>
        <a:p>
          <a:endParaRPr lang="en-US"/>
        </a:p>
      </dgm:t>
    </dgm:pt>
    <dgm:pt modelId="{9A027687-C814-4790-9370-0CAB1B382C62}">
      <dgm:prSet phldrT="[Text]"/>
      <dgm:spPr/>
      <dgm:t>
        <a:bodyPr/>
        <a:lstStyle/>
        <a:p>
          <a:r>
            <a:rPr lang="en-US" dirty="0" smtClean="0"/>
            <a:t>Element 6</a:t>
          </a:r>
          <a:endParaRPr lang="en-US" dirty="0"/>
        </a:p>
      </dgm:t>
    </dgm:pt>
    <dgm:pt modelId="{B06289D6-A65C-40EB-8B94-47084F904EFE}" type="parTrans" cxnId="{1B57DD9A-D67F-47AD-8C74-280A41C474FB}">
      <dgm:prSet/>
      <dgm:spPr/>
      <dgm:t>
        <a:bodyPr/>
        <a:lstStyle/>
        <a:p>
          <a:endParaRPr lang="en-US"/>
        </a:p>
      </dgm:t>
    </dgm:pt>
    <dgm:pt modelId="{18B2925A-5BD3-4FE3-98AD-B19B1332EB6C}" type="sibTrans" cxnId="{1B57DD9A-D67F-47AD-8C74-280A41C474FB}">
      <dgm:prSet/>
      <dgm:spPr/>
      <dgm:t>
        <a:bodyPr/>
        <a:lstStyle/>
        <a:p>
          <a:endParaRPr lang="en-US"/>
        </a:p>
      </dgm:t>
    </dgm:pt>
    <dgm:pt modelId="{591FF4D0-6D66-4501-A2CE-A0D167140B69}" type="pres">
      <dgm:prSet presAssocID="{7682323F-AA41-489F-8E2D-DD04C3F71526}" presName="linearFlow" presStyleCnt="0">
        <dgm:presLayoutVars>
          <dgm:dir/>
          <dgm:animLvl val="lvl"/>
          <dgm:resizeHandles val="exact"/>
        </dgm:presLayoutVars>
      </dgm:prSet>
      <dgm:spPr/>
      <dgm:t>
        <a:bodyPr/>
        <a:lstStyle/>
        <a:p>
          <a:endParaRPr lang="en-US"/>
        </a:p>
      </dgm:t>
    </dgm:pt>
    <dgm:pt modelId="{BD55329E-D413-453F-823C-94B61E84F8C3}" type="pres">
      <dgm:prSet presAssocID="{B52EE62F-4839-41C0-B743-16ED6DEE3956}" presName="composite" presStyleCnt="0"/>
      <dgm:spPr/>
    </dgm:pt>
    <dgm:pt modelId="{0A10B5D8-2CFE-4972-9813-8B97A0747AAD}" type="pres">
      <dgm:prSet presAssocID="{B52EE62F-4839-41C0-B743-16ED6DEE3956}" presName="parTx" presStyleLbl="node1" presStyleIdx="0" presStyleCnt="6">
        <dgm:presLayoutVars>
          <dgm:chMax val="0"/>
          <dgm:chPref val="0"/>
          <dgm:bulletEnabled val="1"/>
        </dgm:presLayoutVars>
      </dgm:prSet>
      <dgm:spPr/>
      <dgm:t>
        <a:bodyPr/>
        <a:lstStyle/>
        <a:p>
          <a:endParaRPr lang="en-US"/>
        </a:p>
      </dgm:t>
    </dgm:pt>
    <dgm:pt modelId="{6894FEDA-702A-4EAE-BC4A-33CF94EB0342}" type="pres">
      <dgm:prSet presAssocID="{B52EE62F-4839-41C0-B743-16ED6DEE3956}" presName="parSh" presStyleLbl="node1" presStyleIdx="0" presStyleCnt="6"/>
      <dgm:spPr/>
      <dgm:t>
        <a:bodyPr/>
        <a:lstStyle/>
        <a:p>
          <a:endParaRPr lang="en-US"/>
        </a:p>
      </dgm:t>
    </dgm:pt>
    <dgm:pt modelId="{EB03AF4C-1290-45BA-A86E-6184D7B95B3B}" type="pres">
      <dgm:prSet presAssocID="{B52EE62F-4839-41C0-B743-16ED6DEE3956}" presName="desTx" presStyleLbl="fgAcc1" presStyleIdx="0" presStyleCnt="6">
        <dgm:presLayoutVars>
          <dgm:bulletEnabled val="1"/>
        </dgm:presLayoutVars>
      </dgm:prSet>
      <dgm:spPr/>
      <dgm:t>
        <a:bodyPr/>
        <a:lstStyle/>
        <a:p>
          <a:endParaRPr lang="en-US"/>
        </a:p>
      </dgm:t>
    </dgm:pt>
    <dgm:pt modelId="{4EAC6D36-77C4-4B51-917D-AAE937B1879F}" type="pres">
      <dgm:prSet presAssocID="{A60E2C71-ACB2-4E83-80E5-2061850CF6C8}" presName="sibTrans" presStyleLbl="sibTrans2D1" presStyleIdx="0" presStyleCnt="5"/>
      <dgm:spPr/>
      <dgm:t>
        <a:bodyPr/>
        <a:lstStyle/>
        <a:p>
          <a:endParaRPr lang="en-US"/>
        </a:p>
      </dgm:t>
    </dgm:pt>
    <dgm:pt modelId="{F341A8A8-B571-4938-BB39-58CB2BFF13A7}" type="pres">
      <dgm:prSet presAssocID="{A60E2C71-ACB2-4E83-80E5-2061850CF6C8}" presName="connTx" presStyleLbl="sibTrans2D1" presStyleIdx="0" presStyleCnt="5"/>
      <dgm:spPr/>
      <dgm:t>
        <a:bodyPr/>
        <a:lstStyle/>
        <a:p>
          <a:endParaRPr lang="en-US"/>
        </a:p>
      </dgm:t>
    </dgm:pt>
    <dgm:pt modelId="{B59DDFEA-0D41-4841-8DEE-14171D2B3BC3}" type="pres">
      <dgm:prSet presAssocID="{CCDE1303-BF35-4C79-AC71-59B565ACC4F9}" presName="composite" presStyleCnt="0"/>
      <dgm:spPr/>
    </dgm:pt>
    <dgm:pt modelId="{457C7248-0338-4885-AD7F-605B83CFFEBA}" type="pres">
      <dgm:prSet presAssocID="{CCDE1303-BF35-4C79-AC71-59B565ACC4F9}" presName="parTx" presStyleLbl="node1" presStyleIdx="0" presStyleCnt="6">
        <dgm:presLayoutVars>
          <dgm:chMax val="0"/>
          <dgm:chPref val="0"/>
          <dgm:bulletEnabled val="1"/>
        </dgm:presLayoutVars>
      </dgm:prSet>
      <dgm:spPr/>
      <dgm:t>
        <a:bodyPr/>
        <a:lstStyle/>
        <a:p>
          <a:endParaRPr lang="en-US"/>
        </a:p>
      </dgm:t>
    </dgm:pt>
    <dgm:pt modelId="{6133A4FE-BA4C-4A74-9B2B-614CF8BFE2DB}" type="pres">
      <dgm:prSet presAssocID="{CCDE1303-BF35-4C79-AC71-59B565ACC4F9}" presName="parSh" presStyleLbl="node1" presStyleIdx="1" presStyleCnt="6"/>
      <dgm:spPr/>
      <dgm:t>
        <a:bodyPr/>
        <a:lstStyle/>
        <a:p>
          <a:endParaRPr lang="en-US"/>
        </a:p>
      </dgm:t>
    </dgm:pt>
    <dgm:pt modelId="{AEB87460-0811-4F59-9669-DB2D8F40D445}" type="pres">
      <dgm:prSet presAssocID="{CCDE1303-BF35-4C79-AC71-59B565ACC4F9}" presName="desTx" presStyleLbl="fgAcc1" presStyleIdx="1" presStyleCnt="6">
        <dgm:presLayoutVars>
          <dgm:bulletEnabled val="1"/>
        </dgm:presLayoutVars>
      </dgm:prSet>
      <dgm:spPr/>
      <dgm:t>
        <a:bodyPr/>
        <a:lstStyle/>
        <a:p>
          <a:endParaRPr lang="en-US"/>
        </a:p>
      </dgm:t>
    </dgm:pt>
    <dgm:pt modelId="{1271F5F8-DDFD-4C37-8606-FAB58837B8B6}" type="pres">
      <dgm:prSet presAssocID="{ED719593-A576-4AFC-8EA7-E7DAC9D4BA37}" presName="sibTrans" presStyleLbl="sibTrans2D1" presStyleIdx="1" presStyleCnt="5"/>
      <dgm:spPr/>
      <dgm:t>
        <a:bodyPr/>
        <a:lstStyle/>
        <a:p>
          <a:endParaRPr lang="en-US"/>
        </a:p>
      </dgm:t>
    </dgm:pt>
    <dgm:pt modelId="{5F152970-CD6C-4F39-8C32-B31A6DD58CA3}" type="pres">
      <dgm:prSet presAssocID="{ED719593-A576-4AFC-8EA7-E7DAC9D4BA37}" presName="connTx" presStyleLbl="sibTrans2D1" presStyleIdx="1" presStyleCnt="5"/>
      <dgm:spPr/>
      <dgm:t>
        <a:bodyPr/>
        <a:lstStyle/>
        <a:p>
          <a:endParaRPr lang="en-US"/>
        </a:p>
      </dgm:t>
    </dgm:pt>
    <dgm:pt modelId="{21F2A686-A0BC-4451-BD21-0661E5B561C0}" type="pres">
      <dgm:prSet presAssocID="{5C5A0C10-8090-4F7E-85A1-E4D5306BE6F5}" presName="composite" presStyleCnt="0"/>
      <dgm:spPr/>
    </dgm:pt>
    <dgm:pt modelId="{DC255BD7-F41E-4F69-AC2C-748E0D70270E}" type="pres">
      <dgm:prSet presAssocID="{5C5A0C10-8090-4F7E-85A1-E4D5306BE6F5}" presName="parTx" presStyleLbl="node1" presStyleIdx="1" presStyleCnt="6">
        <dgm:presLayoutVars>
          <dgm:chMax val="0"/>
          <dgm:chPref val="0"/>
          <dgm:bulletEnabled val="1"/>
        </dgm:presLayoutVars>
      </dgm:prSet>
      <dgm:spPr/>
      <dgm:t>
        <a:bodyPr/>
        <a:lstStyle/>
        <a:p>
          <a:endParaRPr lang="en-US"/>
        </a:p>
      </dgm:t>
    </dgm:pt>
    <dgm:pt modelId="{B84D8867-1F5A-4AA5-89D1-8D8199967110}" type="pres">
      <dgm:prSet presAssocID="{5C5A0C10-8090-4F7E-85A1-E4D5306BE6F5}" presName="parSh" presStyleLbl="node1" presStyleIdx="2" presStyleCnt="6"/>
      <dgm:spPr/>
      <dgm:t>
        <a:bodyPr/>
        <a:lstStyle/>
        <a:p>
          <a:endParaRPr lang="en-US"/>
        </a:p>
      </dgm:t>
    </dgm:pt>
    <dgm:pt modelId="{763EA558-8887-4419-A2EE-473C938C7044}" type="pres">
      <dgm:prSet presAssocID="{5C5A0C10-8090-4F7E-85A1-E4D5306BE6F5}" presName="desTx" presStyleLbl="fgAcc1" presStyleIdx="2" presStyleCnt="6">
        <dgm:presLayoutVars>
          <dgm:bulletEnabled val="1"/>
        </dgm:presLayoutVars>
      </dgm:prSet>
      <dgm:spPr/>
      <dgm:t>
        <a:bodyPr/>
        <a:lstStyle/>
        <a:p>
          <a:endParaRPr lang="en-US"/>
        </a:p>
      </dgm:t>
    </dgm:pt>
    <dgm:pt modelId="{F09B57B2-7006-4F3A-85B5-E8E6D38CD40D}" type="pres">
      <dgm:prSet presAssocID="{AD9099A5-A715-44A2-93E3-AF1E0C97783D}" presName="sibTrans" presStyleLbl="sibTrans2D1" presStyleIdx="2" presStyleCnt="5"/>
      <dgm:spPr/>
      <dgm:t>
        <a:bodyPr/>
        <a:lstStyle/>
        <a:p>
          <a:endParaRPr lang="en-US"/>
        </a:p>
      </dgm:t>
    </dgm:pt>
    <dgm:pt modelId="{062E4FE3-B1CF-42A9-BBF5-B9632B381485}" type="pres">
      <dgm:prSet presAssocID="{AD9099A5-A715-44A2-93E3-AF1E0C97783D}" presName="connTx" presStyleLbl="sibTrans2D1" presStyleIdx="2" presStyleCnt="5"/>
      <dgm:spPr/>
      <dgm:t>
        <a:bodyPr/>
        <a:lstStyle/>
        <a:p>
          <a:endParaRPr lang="en-US"/>
        </a:p>
      </dgm:t>
    </dgm:pt>
    <dgm:pt modelId="{5E9C1F86-39C9-414F-AAE1-99043E1F596A}" type="pres">
      <dgm:prSet presAssocID="{A5B28E5F-DF93-4EA3-B28C-8F09ECD1B43E}" presName="composite" presStyleCnt="0"/>
      <dgm:spPr/>
    </dgm:pt>
    <dgm:pt modelId="{BD1902DB-67A1-4D45-A541-A22C1A115FFB}" type="pres">
      <dgm:prSet presAssocID="{A5B28E5F-DF93-4EA3-B28C-8F09ECD1B43E}" presName="parTx" presStyleLbl="node1" presStyleIdx="2" presStyleCnt="6">
        <dgm:presLayoutVars>
          <dgm:chMax val="0"/>
          <dgm:chPref val="0"/>
          <dgm:bulletEnabled val="1"/>
        </dgm:presLayoutVars>
      </dgm:prSet>
      <dgm:spPr/>
      <dgm:t>
        <a:bodyPr/>
        <a:lstStyle/>
        <a:p>
          <a:endParaRPr lang="en-US"/>
        </a:p>
      </dgm:t>
    </dgm:pt>
    <dgm:pt modelId="{3191D396-1759-4DFD-A2A8-320B777C498C}" type="pres">
      <dgm:prSet presAssocID="{A5B28E5F-DF93-4EA3-B28C-8F09ECD1B43E}" presName="parSh" presStyleLbl="node1" presStyleIdx="3" presStyleCnt="6"/>
      <dgm:spPr/>
      <dgm:t>
        <a:bodyPr/>
        <a:lstStyle/>
        <a:p>
          <a:endParaRPr lang="en-US"/>
        </a:p>
      </dgm:t>
    </dgm:pt>
    <dgm:pt modelId="{3D9758A2-C9E9-4EF5-AACD-0D7B1D069A76}" type="pres">
      <dgm:prSet presAssocID="{A5B28E5F-DF93-4EA3-B28C-8F09ECD1B43E}" presName="desTx" presStyleLbl="fgAcc1" presStyleIdx="3" presStyleCnt="6">
        <dgm:presLayoutVars>
          <dgm:bulletEnabled val="1"/>
        </dgm:presLayoutVars>
      </dgm:prSet>
      <dgm:spPr/>
    </dgm:pt>
    <dgm:pt modelId="{D72B001B-BC2C-44CE-95FE-E863DF4A9162}" type="pres">
      <dgm:prSet presAssocID="{72242618-FD67-49BF-A856-E260DE3E328E}" presName="sibTrans" presStyleLbl="sibTrans2D1" presStyleIdx="3" presStyleCnt="5"/>
      <dgm:spPr/>
      <dgm:t>
        <a:bodyPr/>
        <a:lstStyle/>
        <a:p>
          <a:endParaRPr lang="en-US"/>
        </a:p>
      </dgm:t>
    </dgm:pt>
    <dgm:pt modelId="{9F72CC10-E543-4974-99DE-5FA041A479D8}" type="pres">
      <dgm:prSet presAssocID="{72242618-FD67-49BF-A856-E260DE3E328E}" presName="connTx" presStyleLbl="sibTrans2D1" presStyleIdx="3" presStyleCnt="5"/>
      <dgm:spPr/>
      <dgm:t>
        <a:bodyPr/>
        <a:lstStyle/>
        <a:p>
          <a:endParaRPr lang="en-US"/>
        </a:p>
      </dgm:t>
    </dgm:pt>
    <dgm:pt modelId="{6030E75E-C7F7-46CB-AE98-F5402679BD62}" type="pres">
      <dgm:prSet presAssocID="{8FBF301F-7FDA-4FA0-8D1A-5E645C134C4E}" presName="composite" presStyleCnt="0"/>
      <dgm:spPr/>
    </dgm:pt>
    <dgm:pt modelId="{835A93FD-B6F1-4288-AD6D-C9DC8588950D}" type="pres">
      <dgm:prSet presAssocID="{8FBF301F-7FDA-4FA0-8D1A-5E645C134C4E}" presName="parTx" presStyleLbl="node1" presStyleIdx="3" presStyleCnt="6">
        <dgm:presLayoutVars>
          <dgm:chMax val="0"/>
          <dgm:chPref val="0"/>
          <dgm:bulletEnabled val="1"/>
        </dgm:presLayoutVars>
      </dgm:prSet>
      <dgm:spPr/>
      <dgm:t>
        <a:bodyPr/>
        <a:lstStyle/>
        <a:p>
          <a:endParaRPr lang="en-US"/>
        </a:p>
      </dgm:t>
    </dgm:pt>
    <dgm:pt modelId="{49F0DAAC-47F2-4DE9-B0BB-E187F289A9A4}" type="pres">
      <dgm:prSet presAssocID="{8FBF301F-7FDA-4FA0-8D1A-5E645C134C4E}" presName="parSh" presStyleLbl="node1" presStyleIdx="4" presStyleCnt="6"/>
      <dgm:spPr/>
      <dgm:t>
        <a:bodyPr/>
        <a:lstStyle/>
        <a:p>
          <a:endParaRPr lang="en-US"/>
        </a:p>
      </dgm:t>
    </dgm:pt>
    <dgm:pt modelId="{69D49F91-3918-4C0E-97B6-10448DE9AA5F}" type="pres">
      <dgm:prSet presAssocID="{8FBF301F-7FDA-4FA0-8D1A-5E645C134C4E}" presName="desTx" presStyleLbl="fgAcc1" presStyleIdx="4" presStyleCnt="6">
        <dgm:presLayoutVars>
          <dgm:bulletEnabled val="1"/>
        </dgm:presLayoutVars>
      </dgm:prSet>
      <dgm:spPr/>
    </dgm:pt>
    <dgm:pt modelId="{CDB1DC28-DCEC-4414-B000-BFDD91E01FF4}" type="pres">
      <dgm:prSet presAssocID="{0CDBA555-F576-4CD3-B83B-F2D5537F31D3}" presName="sibTrans" presStyleLbl="sibTrans2D1" presStyleIdx="4" presStyleCnt="5"/>
      <dgm:spPr/>
      <dgm:t>
        <a:bodyPr/>
        <a:lstStyle/>
        <a:p>
          <a:endParaRPr lang="en-US"/>
        </a:p>
      </dgm:t>
    </dgm:pt>
    <dgm:pt modelId="{16DDA1A0-4722-4699-9EFA-C0237CA1961F}" type="pres">
      <dgm:prSet presAssocID="{0CDBA555-F576-4CD3-B83B-F2D5537F31D3}" presName="connTx" presStyleLbl="sibTrans2D1" presStyleIdx="4" presStyleCnt="5"/>
      <dgm:spPr/>
      <dgm:t>
        <a:bodyPr/>
        <a:lstStyle/>
        <a:p>
          <a:endParaRPr lang="en-US"/>
        </a:p>
      </dgm:t>
    </dgm:pt>
    <dgm:pt modelId="{30DFB7EE-E7FF-446F-AF3E-ABB40E179692}" type="pres">
      <dgm:prSet presAssocID="{9A027687-C814-4790-9370-0CAB1B382C62}" presName="composite" presStyleCnt="0"/>
      <dgm:spPr/>
    </dgm:pt>
    <dgm:pt modelId="{24EA57A2-C928-49F4-9655-AD63D7AA6C0E}" type="pres">
      <dgm:prSet presAssocID="{9A027687-C814-4790-9370-0CAB1B382C62}" presName="parTx" presStyleLbl="node1" presStyleIdx="4" presStyleCnt="6">
        <dgm:presLayoutVars>
          <dgm:chMax val="0"/>
          <dgm:chPref val="0"/>
          <dgm:bulletEnabled val="1"/>
        </dgm:presLayoutVars>
      </dgm:prSet>
      <dgm:spPr/>
      <dgm:t>
        <a:bodyPr/>
        <a:lstStyle/>
        <a:p>
          <a:endParaRPr lang="en-US"/>
        </a:p>
      </dgm:t>
    </dgm:pt>
    <dgm:pt modelId="{DED5B478-80BE-4EE0-932B-CCB96BD7388B}" type="pres">
      <dgm:prSet presAssocID="{9A027687-C814-4790-9370-0CAB1B382C62}" presName="parSh" presStyleLbl="node1" presStyleIdx="5" presStyleCnt="6"/>
      <dgm:spPr/>
      <dgm:t>
        <a:bodyPr/>
        <a:lstStyle/>
        <a:p>
          <a:endParaRPr lang="en-US"/>
        </a:p>
      </dgm:t>
    </dgm:pt>
    <dgm:pt modelId="{5DC7A7EB-10BE-4427-A1AA-9F5CF9CE8EC3}" type="pres">
      <dgm:prSet presAssocID="{9A027687-C814-4790-9370-0CAB1B382C62}" presName="desTx" presStyleLbl="fgAcc1" presStyleIdx="5" presStyleCnt="6">
        <dgm:presLayoutVars>
          <dgm:bulletEnabled val="1"/>
        </dgm:presLayoutVars>
      </dgm:prSet>
      <dgm:spPr/>
    </dgm:pt>
  </dgm:ptLst>
  <dgm:cxnLst>
    <dgm:cxn modelId="{E995AE9F-AD69-E146-9A28-4F89739AC43F}" type="presOf" srcId="{72242618-FD67-49BF-A856-E260DE3E328E}" destId="{9F72CC10-E543-4974-99DE-5FA041A479D8}" srcOrd="1" destOrd="0" presId="urn:microsoft.com/office/officeart/2005/8/layout/process3"/>
    <dgm:cxn modelId="{668CCFBF-62F7-2F4D-B4D3-A5E6DF57588C}" type="presOf" srcId="{A5B28E5F-DF93-4EA3-B28C-8F09ECD1B43E}" destId="{3191D396-1759-4DFD-A2A8-320B777C498C}" srcOrd="1" destOrd="0" presId="urn:microsoft.com/office/officeart/2005/8/layout/process3"/>
    <dgm:cxn modelId="{296612A5-9BDC-4E63-8FA2-8EE40B9AA927}" srcId="{CCDE1303-BF35-4C79-AC71-59B565ACC4F9}" destId="{F97F8C4E-F096-4648-8E41-DCF77E768DB8}" srcOrd="0" destOrd="0" parTransId="{1F26E5A8-E334-4BB0-84C1-E75BC7C7A6DD}" sibTransId="{4B964D20-D102-427D-AA12-3C46266521B8}"/>
    <dgm:cxn modelId="{736BC81A-3F07-1A4C-96C9-6FC8F5F473F4}" type="presOf" srcId="{CCDE1303-BF35-4C79-AC71-59B565ACC4F9}" destId="{457C7248-0338-4885-AD7F-605B83CFFEBA}" srcOrd="0" destOrd="0" presId="urn:microsoft.com/office/officeart/2005/8/layout/process3"/>
    <dgm:cxn modelId="{13166BA8-B554-4042-857A-54F2D83E70DF}" type="presOf" srcId="{9A027687-C814-4790-9370-0CAB1B382C62}" destId="{DED5B478-80BE-4EE0-932B-CCB96BD7388B}" srcOrd="1" destOrd="0" presId="urn:microsoft.com/office/officeart/2005/8/layout/process3"/>
    <dgm:cxn modelId="{363F758F-BEE3-1649-B529-5CDFB42497AA}" type="presOf" srcId="{ED719593-A576-4AFC-8EA7-E7DAC9D4BA37}" destId="{1271F5F8-DDFD-4C37-8606-FAB58837B8B6}" srcOrd="0" destOrd="0" presId="urn:microsoft.com/office/officeart/2005/8/layout/process3"/>
    <dgm:cxn modelId="{52648B1A-7491-9846-8A10-86786B8F2A25}" type="presOf" srcId="{3E5EC4E1-F32C-4EE7-8B7B-D90DA3124A00}" destId="{763EA558-8887-4419-A2EE-473C938C7044}" srcOrd="0" destOrd="0" presId="urn:microsoft.com/office/officeart/2005/8/layout/process3"/>
    <dgm:cxn modelId="{CEE489C7-6A67-8F4F-A17C-B7A5E39ECE85}" type="presOf" srcId="{0CDBA555-F576-4CD3-B83B-F2D5537F31D3}" destId="{CDB1DC28-DCEC-4414-B000-BFDD91E01FF4}" srcOrd="0" destOrd="0" presId="urn:microsoft.com/office/officeart/2005/8/layout/process3"/>
    <dgm:cxn modelId="{D5FFCBD6-0A80-E148-8094-EE09CF462520}" type="presOf" srcId="{5C5A0C10-8090-4F7E-85A1-E4D5306BE6F5}" destId="{B84D8867-1F5A-4AA5-89D1-8D8199967110}" srcOrd="1" destOrd="0" presId="urn:microsoft.com/office/officeart/2005/8/layout/process3"/>
    <dgm:cxn modelId="{F9E4862B-8830-9444-B121-EC658FF43239}" type="presOf" srcId="{89EE75D1-A093-48B0-B2DE-51DBEACDB24E}" destId="{EB03AF4C-1290-45BA-A86E-6184D7B95B3B}" srcOrd="0" destOrd="1" presId="urn:microsoft.com/office/officeart/2005/8/layout/process3"/>
    <dgm:cxn modelId="{F6A272AB-8B25-493D-872F-D7045BC0D6AD}" srcId="{7682323F-AA41-489F-8E2D-DD04C3F71526}" destId="{5C5A0C10-8090-4F7E-85A1-E4D5306BE6F5}" srcOrd="2" destOrd="0" parTransId="{D15FA730-1353-465F-958D-9D771033D15B}" sibTransId="{AD9099A5-A715-44A2-93E3-AF1E0C97783D}"/>
    <dgm:cxn modelId="{610BA0EB-BA06-6342-8FA9-5D64D438D8F1}" type="presOf" srcId="{5C5A0C10-8090-4F7E-85A1-E4D5306BE6F5}" destId="{DC255BD7-F41E-4F69-AC2C-748E0D70270E}" srcOrd="0" destOrd="0" presId="urn:microsoft.com/office/officeart/2005/8/layout/process3"/>
    <dgm:cxn modelId="{277F3B8E-F584-3946-8E77-0FB0DF7EC361}" type="presOf" srcId="{B52EE62F-4839-41C0-B743-16ED6DEE3956}" destId="{6894FEDA-702A-4EAE-BC4A-33CF94EB0342}" srcOrd="1" destOrd="0" presId="urn:microsoft.com/office/officeart/2005/8/layout/process3"/>
    <dgm:cxn modelId="{7A7F04C0-B750-F443-AF2D-D2ED40D4E6ED}" type="presOf" srcId="{B99B8A1E-333F-4151-96F8-69DBF3180770}" destId="{EB03AF4C-1290-45BA-A86E-6184D7B95B3B}" srcOrd="0" destOrd="0" presId="urn:microsoft.com/office/officeart/2005/8/layout/process3"/>
    <dgm:cxn modelId="{3A251F87-6BBE-1440-AD79-21844F3D3974}" type="presOf" srcId="{7682323F-AA41-489F-8E2D-DD04C3F71526}" destId="{591FF4D0-6D66-4501-A2CE-A0D167140B69}" srcOrd="0" destOrd="0" presId="urn:microsoft.com/office/officeart/2005/8/layout/process3"/>
    <dgm:cxn modelId="{60551876-B3FA-DE4A-90A3-AED3397327C6}" type="presOf" srcId="{AD9099A5-A715-44A2-93E3-AF1E0C97783D}" destId="{062E4FE3-B1CF-42A9-BBF5-B9632B381485}" srcOrd="1" destOrd="0" presId="urn:microsoft.com/office/officeart/2005/8/layout/process3"/>
    <dgm:cxn modelId="{F044EE11-7C99-ED46-9204-53F16EB9E838}" type="presOf" srcId="{72242618-FD67-49BF-A856-E260DE3E328E}" destId="{D72B001B-BC2C-44CE-95FE-E863DF4A9162}" srcOrd="0" destOrd="0" presId="urn:microsoft.com/office/officeart/2005/8/layout/process3"/>
    <dgm:cxn modelId="{40885A40-D401-B34F-BEB1-F93F864AAED4}" type="presOf" srcId="{42DB9837-1F53-43AA-81E6-8F2C11AED519}" destId="{763EA558-8887-4419-A2EE-473C938C7044}" srcOrd="0" destOrd="1" presId="urn:microsoft.com/office/officeart/2005/8/layout/process3"/>
    <dgm:cxn modelId="{0560AEFF-798D-5540-88DF-96F5FF6ED2D8}" type="presOf" srcId="{8FBF301F-7FDA-4FA0-8D1A-5E645C134C4E}" destId="{49F0DAAC-47F2-4DE9-B0BB-E187F289A9A4}" srcOrd="1" destOrd="0" presId="urn:microsoft.com/office/officeart/2005/8/layout/process3"/>
    <dgm:cxn modelId="{16D1229B-FD16-3247-9CFB-14298E1D22EC}" type="presOf" srcId="{8FBF301F-7FDA-4FA0-8D1A-5E645C134C4E}" destId="{835A93FD-B6F1-4288-AD6D-C9DC8588950D}" srcOrd="0" destOrd="0" presId="urn:microsoft.com/office/officeart/2005/8/layout/process3"/>
    <dgm:cxn modelId="{BCF93811-2584-8E4B-8C7B-C1E8E37B567D}" type="presOf" srcId="{A60E2C71-ACB2-4E83-80E5-2061850CF6C8}" destId="{4EAC6D36-77C4-4B51-917D-AAE937B1879F}" srcOrd="0" destOrd="0" presId="urn:microsoft.com/office/officeart/2005/8/layout/process3"/>
    <dgm:cxn modelId="{387E065E-8A92-F14C-8316-BFAA4F3EBD90}" type="presOf" srcId="{CCDE1303-BF35-4C79-AC71-59B565ACC4F9}" destId="{6133A4FE-BA4C-4A74-9B2B-614CF8BFE2DB}" srcOrd="1" destOrd="0" presId="urn:microsoft.com/office/officeart/2005/8/layout/process3"/>
    <dgm:cxn modelId="{F0A4FF01-24DC-464B-BBDF-A23612994F0B}" type="presOf" srcId="{A5B28E5F-DF93-4EA3-B28C-8F09ECD1B43E}" destId="{BD1902DB-67A1-4D45-A541-A22C1A115FFB}" srcOrd="0" destOrd="0" presId="urn:microsoft.com/office/officeart/2005/8/layout/process3"/>
    <dgm:cxn modelId="{FD243800-18A7-4377-9C37-63E4C3A619B6}" srcId="{5C5A0C10-8090-4F7E-85A1-E4D5306BE6F5}" destId="{42DB9837-1F53-43AA-81E6-8F2C11AED519}" srcOrd="1" destOrd="0" parTransId="{974F95F7-BF3F-488A-B5EC-7B9C18936E04}" sibTransId="{2D75308D-1003-4049-A6F8-9771C9BD94BF}"/>
    <dgm:cxn modelId="{BA762940-1FB4-446B-B5FC-35A5D90B79EE}" srcId="{7682323F-AA41-489F-8E2D-DD04C3F71526}" destId="{8FBF301F-7FDA-4FA0-8D1A-5E645C134C4E}" srcOrd="4" destOrd="0" parTransId="{F9DC750F-39A3-4A49-86CB-F8D5A00C8D9C}" sibTransId="{0CDBA555-F576-4CD3-B83B-F2D5537F31D3}"/>
    <dgm:cxn modelId="{BFD37465-E64D-0D40-AC13-92BFB763AEB9}" type="presOf" srcId="{7E890521-C128-4080-9AAE-93B170F87C2F}" destId="{AEB87460-0811-4F59-9669-DB2D8F40D445}" srcOrd="0" destOrd="1" presId="urn:microsoft.com/office/officeart/2005/8/layout/process3"/>
    <dgm:cxn modelId="{8EE4FA84-39F4-4F32-B79E-F2ED55233EF1}" srcId="{B52EE62F-4839-41C0-B743-16ED6DEE3956}" destId="{89EE75D1-A093-48B0-B2DE-51DBEACDB24E}" srcOrd="1" destOrd="0" parTransId="{13A6A825-F376-4AE9-98CC-C48A0DB51165}" sibTransId="{AF3F1538-CE32-4B10-A138-5457F01717F9}"/>
    <dgm:cxn modelId="{1B57DD9A-D67F-47AD-8C74-280A41C474FB}" srcId="{7682323F-AA41-489F-8E2D-DD04C3F71526}" destId="{9A027687-C814-4790-9370-0CAB1B382C62}" srcOrd="5" destOrd="0" parTransId="{B06289D6-A65C-40EB-8B94-47084F904EFE}" sibTransId="{18B2925A-5BD3-4FE3-98AD-B19B1332EB6C}"/>
    <dgm:cxn modelId="{C5A70D8C-179D-A04E-B6DA-DD49F1A65DED}" type="presOf" srcId="{B52EE62F-4839-41C0-B743-16ED6DEE3956}" destId="{0A10B5D8-2CFE-4972-9813-8B97A0747AAD}" srcOrd="0" destOrd="0" presId="urn:microsoft.com/office/officeart/2005/8/layout/process3"/>
    <dgm:cxn modelId="{E5A34793-297D-3848-871F-DB6BD4A6919D}" type="presOf" srcId="{F97F8C4E-F096-4648-8E41-DCF77E768DB8}" destId="{AEB87460-0811-4F59-9669-DB2D8F40D445}" srcOrd="0" destOrd="0" presId="urn:microsoft.com/office/officeart/2005/8/layout/process3"/>
    <dgm:cxn modelId="{6E0544F6-2E29-0444-9F37-AA2EFCA7004F}" type="presOf" srcId="{0CDBA555-F576-4CD3-B83B-F2D5537F31D3}" destId="{16DDA1A0-4722-4699-9EFA-C0237CA1961F}" srcOrd="1" destOrd="0" presId="urn:microsoft.com/office/officeart/2005/8/layout/process3"/>
    <dgm:cxn modelId="{3F509243-558D-4F74-9400-F02EDBF56070}" srcId="{7682323F-AA41-489F-8E2D-DD04C3F71526}" destId="{B52EE62F-4839-41C0-B743-16ED6DEE3956}" srcOrd="0" destOrd="0" parTransId="{9BACD571-568F-4A1D-BD32-0427B3CF07F5}" sibTransId="{A60E2C71-ACB2-4E83-80E5-2061850CF6C8}"/>
    <dgm:cxn modelId="{3DA90E02-B441-204D-B4AE-8C5A1745B3AD}" type="presOf" srcId="{9A027687-C814-4790-9370-0CAB1B382C62}" destId="{24EA57A2-C928-49F4-9655-AD63D7AA6C0E}" srcOrd="0" destOrd="0" presId="urn:microsoft.com/office/officeart/2005/8/layout/process3"/>
    <dgm:cxn modelId="{9AA9FB56-D0B7-194B-AD8F-0CD645F997FA}" type="presOf" srcId="{A60E2C71-ACB2-4E83-80E5-2061850CF6C8}" destId="{F341A8A8-B571-4938-BB39-58CB2BFF13A7}" srcOrd="1" destOrd="0" presId="urn:microsoft.com/office/officeart/2005/8/layout/process3"/>
    <dgm:cxn modelId="{4F79E254-7D71-49E7-9326-B220FB6D6506}" srcId="{CCDE1303-BF35-4C79-AC71-59B565ACC4F9}" destId="{7E890521-C128-4080-9AAE-93B170F87C2F}" srcOrd="1" destOrd="0" parTransId="{7EDE82CA-26AC-46C4-9E2C-994F5D96FC07}" sibTransId="{D9154801-32E3-4BED-ACC0-DB3565E149A4}"/>
    <dgm:cxn modelId="{4A22908F-049D-4F4A-9D87-C0ECA50FA46B}" type="presOf" srcId="{AD9099A5-A715-44A2-93E3-AF1E0C97783D}" destId="{F09B57B2-7006-4F3A-85B5-E8E6D38CD40D}" srcOrd="0" destOrd="0" presId="urn:microsoft.com/office/officeart/2005/8/layout/process3"/>
    <dgm:cxn modelId="{F5F1B923-2767-4003-8B8E-BC0BF0AC5B25}" srcId="{5C5A0C10-8090-4F7E-85A1-E4D5306BE6F5}" destId="{3E5EC4E1-F32C-4EE7-8B7B-D90DA3124A00}" srcOrd="0" destOrd="0" parTransId="{2522A09D-CFDB-4DCC-9444-95E14EB3B846}" sibTransId="{1A4AD412-7D6E-472D-823D-E16A35AE9D2B}"/>
    <dgm:cxn modelId="{D0F91644-EF49-4D2A-B218-AE2A3C11E105}" srcId="{7682323F-AA41-489F-8E2D-DD04C3F71526}" destId="{CCDE1303-BF35-4C79-AC71-59B565ACC4F9}" srcOrd="1" destOrd="0" parTransId="{735F948A-5F7B-4DFB-B55D-0F020B27E692}" sibTransId="{ED719593-A576-4AFC-8EA7-E7DAC9D4BA37}"/>
    <dgm:cxn modelId="{F9153C4A-4F79-4C2F-89B3-CFD116F3258C}" srcId="{7682323F-AA41-489F-8E2D-DD04C3F71526}" destId="{A5B28E5F-DF93-4EA3-B28C-8F09ECD1B43E}" srcOrd="3" destOrd="0" parTransId="{7F6ACED0-BFD1-4FCF-867F-5A91B6B6F8FA}" sibTransId="{72242618-FD67-49BF-A856-E260DE3E328E}"/>
    <dgm:cxn modelId="{388E5C4C-95FB-AA42-BC0E-A118904D30F0}" type="presOf" srcId="{ED719593-A576-4AFC-8EA7-E7DAC9D4BA37}" destId="{5F152970-CD6C-4F39-8C32-B31A6DD58CA3}" srcOrd="1" destOrd="0" presId="urn:microsoft.com/office/officeart/2005/8/layout/process3"/>
    <dgm:cxn modelId="{B1FD6D2D-417F-4F51-9C06-DED054116D07}" srcId="{B52EE62F-4839-41C0-B743-16ED6DEE3956}" destId="{B99B8A1E-333F-4151-96F8-69DBF3180770}" srcOrd="0" destOrd="0" parTransId="{F0E097C1-781F-47ED-A614-B22324428716}" sibTransId="{8BC80A9F-6FD9-4EDA-BE45-3F93FC646CCE}"/>
    <dgm:cxn modelId="{9BB2B650-208D-704F-91B6-40DA4012D182}" type="presParOf" srcId="{591FF4D0-6D66-4501-A2CE-A0D167140B69}" destId="{BD55329E-D413-453F-823C-94B61E84F8C3}" srcOrd="0" destOrd="0" presId="urn:microsoft.com/office/officeart/2005/8/layout/process3"/>
    <dgm:cxn modelId="{5AE336F9-E317-8144-BBE9-AEE7BFBABFFC}" type="presParOf" srcId="{BD55329E-D413-453F-823C-94B61E84F8C3}" destId="{0A10B5D8-2CFE-4972-9813-8B97A0747AAD}" srcOrd="0" destOrd="0" presId="urn:microsoft.com/office/officeart/2005/8/layout/process3"/>
    <dgm:cxn modelId="{20D7869C-A14B-D74F-A8FC-E091048E7FBE}" type="presParOf" srcId="{BD55329E-D413-453F-823C-94B61E84F8C3}" destId="{6894FEDA-702A-4EAE-BC4A-33CF94EB0342}" srcOrd="1" destOrd="0" presId="urn:microsoft.com/office/officeart/2005/8/layout/process3"/>
    <dgm:cxn modelId="{9394F870-7E76-5047-9278-61A8A67E11A5}" type="presParOf" srcId="{BD55329E-D413-453F-823C-94B61E84F8C3}" destId="{EB03AF4C-1290-45BA-A86E-6184D7B95B3B}" srcOrd="2" destOrd="0" presId="urn:microsoft.com/office/officeart/2005/8/layout/process3"/>
    <dgm:cxn modelId="{824D438C-E0BC-3342-9237-AF31BBFFE14E}" type="presParOf" srcId="{591FF4D0-6D66-4501-A2CE-A0D167140B69}" destId="{4EAC6D36-77C4-4B51-917D-AAE937B1879F}" srcOrd="1" destOrd="0" presId="urn:microsoft.com/office/officeart/2005/8/layout/process3"/>
    <dgm:cxn modelId="{0DDD7948-DF4A-3F4C-8B5A-311815A44304}" type="presParOf" srcId="{4EAC6D36-77C4-4B51-917D-AAE937B1879F}" destId="{F341A8A8-B571-4938-BB39-58CB2BFF13A7}" srcOrd="0" destOrd="0" presId="urn:microsoft.com/office/officeart/2005/8/layout/process3"/>
    <dgm:cxn modelId="{A577B3FE-4356-CE40-A9C7-3327ADC2CF43}" type="presParOf" srcId="{591FF4D0-6D66-4501-A2CE-A0D167140B69}" destId="{B59DDFEA-0D41-4841-8DEE-14171D2B3BC3}" srcOrd="2" destOrd="0" presId="urn:microsoft.com/office/officeart/2005/8/layout/process3"/>
    <dgm:cxn modelId="{4E040A43-B4A7-EF49-9671-E55F45133228}" type="presParOf" srcId="{B59DDFEA-0D41-4841-8DEE-14171D2B3BC3}" destId="{457C7248-0338-4885-AD7F-605B83CFFEBA}" srcOrd="0" destOrd="0" presId="urn:microsoft.com/office/officeart/2005/8/layout/process3"/>
    <dgm:cxn modelId="{BB6E1924-09C1-ED48-89DD-10AAB3F0C1B9}" type="presParOf" srcId="{B59DDFEA-0D41-4841-8DEE-14171D2B3BC3}" destId="{6133A4FE-BA4C-4A74-9B2B-614CF8BFE2DB}" srcOrd="1" destOrd="0" presId="urn:microsoft.com/office/officeart/2005/8/layout/process3"/>
    <dgm:cxn modelId="{C93B257F-1882-4343-9DAA-B0D232C5832B}" type="presParOf" srcId="{B59DDFEA-0D41-4841-8DEE-14171D2B3BC3}" destId="{AEB87460-0811-4F59-9669-DB2D8F40D445}" srcOrd="2" destOrd="0" presId="urn:microsoft.com/office/officeart/2005/8/layout/process3"/>
    <dgm:cxn modelId="{4F74442A-8B60-9A49-ABD6-AAFF46662C7E}" type="presParOf" srcId="{591FF4D0-6D66-4501-A2CE-A0D167140B69}" destId="{1271F5F8-DDFD-4C37-8606-FAB58837B8B6}" srcOrd="3" destOrd="0" presId="urn:microsoft.com/office/officeart/2005/8/layout/process3"/>
    <dgm:cxn modelId="{783FE5BA-58F9-4F4C-B242-AE79AD98E938}" type="presParOf" srcId="{1271F5F8-DDFD-4C37-8606-FAB58837B8B6}" destId="{5F152970-CD6C-4F39-8C32-B31A6DD58CA3}" srcOrd="0" destOrd="0" presId="urn:microsoft.com/office/officeart/2005/8/layout/process3"/>
    <dgm:cxn modelId="{DDDE1E03-FB02-E242-8592-A5F9360FBB0C}" type="presParOf" srcId="{591FF4D0-6D66-4501-A2CE-A0D167140B69}" destId="{21F2A686-A0BC-4451-BD21-0661E5B561C0}" srcOrd="4" destOrd="0" presId="urn:microsoft.com/office/officeart/2005/8/layout/process3"/>
    <dgm:cxn modelId="{3B68F126-209E-BC4B-8ED3-6E8F4AAAD5DF}" type="presParOf" srcId="{21F2A686-A0BC-4451-BD21-0661E5B561C0}" destId="{DC255BD7-F41E-4F69-AC2C-748E0D70270E}" srcOrd="0" destOrd="0" presId="urn:microsoft.com/office/officeart/2005/8/layout/process3"/>
    <dgm:cxn modelId="{E692FD43-3F6E-6043-9D5C-59F989C69D1C}" type="presParOf" srcId="{21F2A686-A0BC-4451-BD21-0661E5B561C0}" destId="{B84D8867-1F5A-4AA5-89D1-8D8199967110}" srcOrd="1" destOrd="0" presId="urn:microsoft.com/office/officeart/2005/8/layout/process3"/>
    <dgm:cxn modelId="{851E9152-C9F1-D842-95D1-4500498C20EC}" type="presParOf" srcId="{21F2A686-A0BC-4451-BD21-0661E5B561C0}" destId="{763EA558-8887-4419-A2EE-473C938C7044}" srcOrd="2" destOrd="0" presId="urn:microsoft.com/office/officeart/2005/8/layout/process3"/>
    <dgm:cxn modelId="{7A279CB7-4461-A644-BADA-07E1BD46B50B}" type="presParOf" srcId="{591FF4D0-6D66-4501-A2CE-A0D167140B69}" destId="{F09B57B2-7006-4F3A-85B5-E8E6D38CD40D}" srcOrd="5" destOrd="0" presId="urn:microsoft.com/office/officeart/2005/8/layout/process3"/>
    <dgm:cxn modelId="{2024960B-2BEE-7C49-84AE-2120E6CB59FB}" type="presParOf" srcId="{F09B57B2-7006-4F3A-85B5-E8E6D38CD40D}" destId="{062E4FE3-B1CF-42A9-BBF5-B9632B381485}" srcOrd="0" destOrd="0" presId="urn:microsoft.com/office/officeart/2005/8/layout/process3"/>
    <dgm:cxn modelId="{FC9652F5-175A-CE4A-A09B-591B0029F122}" type="presParOf" srcId="{591FF4D0-6D66-4501-A2CE-A0D167140B69}" destId="{5E9C1F86-39C9-414F-AAE1-99043E1F596A}" srcOrd="6" destOrd="0" presId="urn:microsoft.com/office/officeart/2005/8/layout/process3"/>
    <dgm:cxn modelId="{D4D21C57-A25C-AC41-A46C-B4C49328BA9E}" type="presParOf" srcId="{5E9C1F86-39C9-414F-AAE1-99043E1F596A}" destId="{BD1902DB-67A1-4D45-A541-A22C1A115FFB}" srcOrd="0" destOrd="0" presId="urn:microsoft.com/office/officeart/2005/8/layout/process3"/>
    <dgm:cxn modelId="{21BB8D49-E798-BF4B-B632-F98AF579EF89}" type="presParOf" srcId="{5E9C1F86-39C9-414F-AAE1-99043E1F596A}" destId="{3191D396-1759-4DFD-A2A8-320B777C498C}" srcOrd="1" destOrd="0" presId="urn:microsoft.com/office/officeart/2005/8/layout/process3"/>
    <dgm:cxn modelId="{182C13BE-BBCF-1C4B-BEAF-0F581752134A}" type="presParOf" srcId="{5E9C1F86-39C9-414F-AAE1-99043E1F596A}" destId="{3D9758A2-C9E9-4EF5-AACD-0D7B1D069A76}" srcOrd="2" destOrd="0" presId="urn:microsoft.com/office/officeart/2005/8/layout/process3"/>
    <dgm:cxn modelId="{36E881E1-91C9-544C-98EE-30637AABEE28}" type="presParOf" srcId="{591FF4D0-6D66-4501-A2CE-A0D167140B69}" destId="{D72B001B-BC2C-44CE-95FE-E863DF4A9162}" srcOrd="7" destOrd="0" presId="urn:microsoft.com/office/officeart/2005/8/layout/process3"/>
    <dgm:cxn modelId="{3AD7134F-3100-2546-BA0C-A72BACFDA9D1}" type="presParOf" srcId="{D72B001B-BC2C-44CE-95FE-E863DF4A9162}" destId="{9F72CC10-E543-4974-99DE-5FA041A479D8}" srcOrd="0" destOrd="0" presId="urn:microsoft.com/office/officeart/2005/8/layout/process3"/>
    <dgm:cxn modelId="{67CB074D-EB93-A449-A3C4-D40F85BB76D6}" type="presParOf" srcId="{591FF4D0-6D66-4501-A2CE-A0D167140B69}" destId="{6030E75E-C7F7-46CB-AE98-F5402679BD62}" srcOrd="8" destOrd="0" presId="urn:microsoft.com/office/officeart/2005/8/layout/process3"/>
    <dgm:cxn modelId="{76B00C0B-AA21-5D4C-B514-2A28685A5A0D}" type="presParOf" srcId="{6030E75E-C7F7-46CB-AE98-F5402679BD62}" destId="{835A93FD-B6F1-4288-AD6D-C9DC8588950D}" srcOrd="0" destOrd="0" presId="urn:microsoft.com/office/officeart/2005/8/layout/process3"/>
    <dgm:cxn modelId="{D0F281D7-A420-DA40-AA65-A2E6D5FC43CA}" type="presParOf" srcId="{6030E75E-C7F7-46CB-AE98-F5402679BD62}" destId="{49F0DAAC-47F2-4DE9-B0BB-E187F289A9A4}" srcOrd="1" destOrd="0" presId="urn:microsoft.com/office/officeart/2005/8/layout/process3"/>
    <dgm:cxn modelId="{A6EF2D1D-A98A-5845-963B-77273FD39D9F}" type="presParOf" srcId="{6030E75E-C7F7-46CB-AE98-F5402679BD62}" destId="{69D49F91-3918-4C0E-97B6-10448DE9AA5F}" srcOrd="2" destOrd="0" presId="urn:microsoft.com/office/officeart/2005/8/layout/process3"/>
    <dgm:cxn modelId="{88C5337A-BDBA-DE4F-BA36-BCC4678278FF}" type="presParOf" srcId="{591FF4D0-6D66-4501-A2CE-A0D167140B69}" destId="{CDB1DC28-DCEC-4414-B000-BFDD91E01FF4}" srcOrd="9" destOrd="0" presId="urn:microsoft.com/office/officeart/2005/8/layout/process3"/>
    <dgm:cxn modelId="{E87D904B-65B3-FE4A-9D7C-8E09145D5912}" type="presParOf" srcId="{CDB1DC28-DCEC-4414-B000-BFDD91E01FF4}" destId="{16DDA1A0-4722-4699-9EFA-C0237CA1961F}" srcOrd="0" destOrd="0" presId="urn:microsoft.com/office/officeart/2005/8/layout/process3"/>
    <dgm:cxn modelId="{8E1185D5-B991-D84D-881E-A7B6361089E0}" type="presParOf" srcId="{591FF4D0-6D66-4501-A2CE-A0D167140B69}" destId="{30DFB7EE-E7FF-446F-AF3E-ABB40E179692}" srcOrd="10" destOrd="0" presId="urn:microsoft.com/office/officeart/2005/8/layout/process3"/>
    <dgm:cxn modelId="{6C425B28-F3DD-3C44-B971-8B432E261D66}" type="presParOf" srcId="{30DFB7EE-E7FF-446F-AF3E-ABB40E179692}" destId="{24EA57A2-C928-49F4-9655-AD63D7AA6C0E}" srcOrd="0" destOrd="0" presId="urn:microsoft.com/office/officeart/2005/8/layout/process3"/>
    <dgm:cxn modelId="{267B41D5-306A-F34C-9C3D-1A7252276EAF}" type="presParOf" srcId="{30DFB7EE-E7FF-446F-AF3E-ABB40E179692}" destId="{DED5B478-80BE-4EE0-932B-CCB96BD7388B}" srcOrd="1" destOrd="0" presId="urn:microsoft.com/office/officeart/2005/8/layout/process3"/>
    <dgm:cxn modelId="{6670B49E-C479-D34F-944A-3DFD15AB63F3}" type="presParOf" srcId="{30DFB7EE-E7FF-446F-AF3E-ABB40E179692}" destId="{5DC7A7EB-10BE-4427-A1AA-9F5CF9CE8EC3}"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94FEDA-702A-4EAE-BC4A-33CF94EB0342}">
      <dsp:nvSpPr>
        <dsp:cNvPr id="0" name=""/>
        <dsp:cNvSpPr/>
      </dsp:nvSpPr>
      <dsp:spPr>
        <a:xfrm>
          <a:off x="1967" y="102322"/>
          <a:ext cx="834857" cy="475200"/>
        </a:xfrm>
        <a:prstGeom prst="roundRect">
          <a:avLst>
            <a:gd name="adj" fmla="val 10000"/>
          </a:avLst>
        </a:prstGeom>
        <a:solidFill>
          <a:schemeClr val="accent1">
            <a:hueOff val="0"/>
            <a:satOff val="0"/>
            <a:lumOff val="0"/>
            <a:alphaOff val="0"/>
          </a:schemeClr>
        </a:solidFill>
        <a:ln>
          <a:noFill/>
        </a:ln>
        <a:effectLst>
          <a:outerShdw blurRad="65500" dist="38100" dir="5400000" rotWithShape="0">
            <a:srgbClr val="000000">
              <a:alpha val="40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8232" tIns="78232" rIns="78232" bIns="41910" numCol="1" spcCol="1270" anchor="t" anchorCtr="0">
          <a:noAutofit/>
        </a:bodyPr>
        <a:lstStyle/>
        <a:p>
          <a:pPr lvl="0" algn="l" defTabSz="488950">
            <a:lnSpc>
              <a:spcPct val="90000"/>
            </a:lnSpc>
            <a:spcBef>
              <a:spcPct val="0"/>
            </a:spcBef>
            <a:spcAft>
              <a:spcPct val="35000"/>
            </a:spcAft>
          </a:pPr>
          <a:r>
            <a:rPr lang="en-US" sz="1100" kern="1200" dirty="0" smtClean="0"/>
            <a:t>Element 1</a:t>
          </a:r>
          <a:endParaRPr lang="en-US" sz="1100" kern="1200" dirty="0"/>
        </a:p>
      </dsp:txBody>
      <dsp:txXfrm>
        <a:off x="1967" y="102322"/>
        <a:ext cx="834857" cy="316800"/>
      </dsp:txXfrm>
    </dsp:sp>
    <dsp:sp modelId="{EB03AF4C-1290-45BA-A86E-6184D7B95B3B}">
      <dsp:nvSpPr>
        <dsp:cNvPr id="0" name=""/>
        <dsp:cNvSpPr/>
      </dsp:nvSpPr>
      <dsp:spPr>
        <a:xfrm>
          <a:off x="172962" y="419122"/>
          <a:ext cx="834857" cy="69300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65500" dist="38100" dir="5400000" rotWithShape="0">
            <a:srgbClr val="000000">
              <a:alpha val="40000"/>
            </a:srgbClr>
          </a:outerShdw>
        </a:effectLst>
        <a:sp3d z="50080" prstMaterial="plastic">
          <a:bevelT w="25400" h="25400"/>
          <a:bevelB w="25400" h="25400"/>
        </a:sp3d>
      </dsp:spPr>
      <dsp:style>
        <a:lnRef idx="1">
          <a:scrgbClr r="0" g="0" b="0"/>
        </a:lnRef>
        <a:fillRef idx="1">
          <a:scrgbClr r="0" g="0" b="0"/>
        </a:fillRef>
        <a:effectRef idx="2">
          <a:scrgbClr r="0" g="0" b="0"/>
        </a:effectRef>
        <a:fontRef idx="minor"/>
      </dsp:style>
      <dsp:txBody>
        <a:bodyPr spcFirstLastPara="0" vert="horz" wrap="square" lIns="78232" tIns="78232" rIns="78232" bIns="78232" numCol="1" spcCol="1270" anchor="t" anchorCtr="0">
          <a:noAutofit/>
        </a:bodyPr>
        <a:lstStyle/>
        <a:p>
          <a:pPr marL="57150" lvl="1" indent="-57150" algn="l" defTabSz="488950">
            <a:lnSpc>
              <a:spcPct val="90000"/>
            </a:lnSpc>
            <a:spcBef>
              <a:spcPct val="0"/>
            </a:spcBef>
            <a:spcAft>
              <a:spcPct val="15000"/>
            </a:spcAft>
            <a:buChar char="••"/>
          </a:pPr>
          <a:r>
            <a:rPr lang="en-US" sz="1100" kern="1200" dirty="0" smtClean="0"/>
            <a:t>Length</a:t>
          </a:r>
          <a:endParaRPr lang="en-US" sz="1100" kern="1200" dirty="0"/>
        </a:p>
        <a:p>
          <a:pPr marL="57150" lvl="1" indent="-57150" algn="l" defTabSz="488950">
            <a:lnSpc>
              <a:spcPct val="90000"/>
            </a:lnSpc>
            <a:spcBef>
              <a:spcPct val="0"/>
            </a:spcBef>
            <a:spcAft>
              <a:spcPct val="15000"/>
            </a:spcAft>
            <a:buChar char="••"/>
          </a:pPr>
          <a:r>
            <a:rPr lang="en-US" sz="1100" kern="1200" dirty="0" smtClean="0"/>
            <a:t>Strength (</a:t>
          </a:r>
          <a:r>
            <a:rPr lang="en-US" sz="1100" kern="1200" dirty="0" err="1" smtClean="0"/>
            <a:t>B,g,etc</a:t>
          </a:r>
          <a:r>
            <a:rPr lang="en-US" sz="1100" kern="1200" dirty="0" smtClean="0"/>
            <a:t>.)</a:t>
          </a:r>
          <a:endParaRPr lang="en-US" sz="1100" kern="1200" dirty="0"/>
        </a:p>
      </dsp:txBody>
      <dsp:txXfrm>
        <a:off x="193259" y="439419"/>
        <a:ext cx="794263" cy="652406"/>
      </dsp:txXfrm>
    </dsp:sp>
    <dsp:sp modelId="{4EAC6D36-77C4-4B51-917D-AAE937B1879F}">
      <dsp:nvSpPr>
        <dsp:cNvPr id="0" name=""/>
        <dsp:cNvSpPr/>
      </dsp:nvSpPr>
      <dsp:spPr>
        <a:xfrm>
          <a:off x="963386" y="156795"/>
          <a:ext cx="268310" cy="207855"/>
        </a:xfrm>
        <a:prstGeom prst="rightArrow">
          <a:avLst>
            <a:gd name="adj1" fmla="val 60000"/>
            <a:gd name="adj2" fmla="val 50000"/>
          </a:avLst>
        </a:prstGeom>
        <a:solidFill>
          <a:schemeClr val="accent1">
            <a:tint val="60000"/>
            <a:hueOff val="0"/>
            <a:satOff val="0"/>
            <a:lumOff val="0"/>
            <a:alphaOff val="0"/>
          </a:schemeClr>
        </a:solidFill>
        <a:ln w="9525" cap="flat" cmpd="sng" algn="ctr">
          <a:solidFill>
            <a:schemeClr val="accent1">
              <a:tint val="60000"/>
              <a:hueOff val="0"/>
              <a:satOff val="0"/>
              <a:lumOff val="0"/>
              <a:alphaOff val="0"/>
            </a:schemeClr>
          </a:solidFill>
          <a:prstDash val="solid"/>
        </a:ln>
        <a:effectLst>
          <a:outerShdw blurRad="65500" dist="38100" dir="5400000" rotWithShape="0">
            <a:srgbClr val="000000">
              <a:alpha val="40000"/>
            </a:srgbClr>
          </a:outerShdw>
        </a:effectLst>
        <a:sp3d z="-25400" prstMaterial="plastic">
          <a:bevelT w="25400" h="25400"/>
          <a:bevelB w="25400" h="25400"/>
        </a:sp3d>
      </dsp:spPr>
      <dsp:style>
        <a:lnRef idx="1">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a:off x="963386" y="198366"/>
        <a:ext cx="205954" cy="124713"/>
      </dsp:txXfrm>
    </dsp:sp>
    <dsp:sp modelId="{6133A4FE-BA4C-4A74-9B2B-614CF8BFE2DB}">
      <dsp:nvSpPr>
        <dsp:cNvPr id="0" name=""/>
        <dsp:cNvSpPr/>
      </dsp:nvSpPr>
      <dsp:spPr>
        <a:xfrm>
          <a:off x="1343070" y="102322"/>
          <a:ext cx="834857" cy="475200"/>
        </a:xfrm>
        <a:prstGeom prst="roundRect">
          <a:avLst>
            <a:gd name="adj" fmla="val 10000"/>
          </a:avLst>
        </a:prstGeom>
        <a:solidFill>
          <a:schemeClr val="accent1">
            <a:hueOff val="0"/>
            <a:satOff val="0"/>
            <a:lumOff val="0"/>
            <a:alphaOff val="0"/>
          </a:schemeClr>
        </a:solidFill>
        <a:ln>
          <a:noFill/>
        </a:ln>
        <a:effectLst>
          <a:outerShdw blurRad="65500" dist="38100" dir="5400000" rotWithShape="0">
            <a:srgbClr val="000000">
              <a:alpha val="40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8232" tIns="78232" rIns="78232" bIns="41910" numCol="1" spcCol="1270" anchor="t" anchorCtr="0">
          <a:noAutofit/>
        </a:bodyPr>
        <a:lstStyle/>
        <a:p>
          <a:pPr lvl="0" algn="l" defTabSz="488950">
            <a:lnSpc>
              <a:spcPct val="90000"/>
            </a:lnSpc>
            <a:spcBef>
              <a:spcPct val="0"/>
            </a:spcBef>
            <a:spcAft>
              <a:spcPct val="35000"/>
            </a:spcAft>
          </a:pPr>
          <a:r>
            <a:rPr lang="en-US" sz="1100" kern="1200" dirty="0" smtClean="0"/>
            <a:t>Element 2</a:t>
          </a:r>
          <a:endParaRPr lang="en-US" sz="1100" kern="1200" dirty="0"/>
        </a:p>
      </dsp:txBody>
      <dsp:txXfrm>
        <a:off x="1343070" y="102322"/>
        <a:ext cx="834857" cy="316800"/>
      </dsp:txXfrm>
    </dsp:sp>
    <dsp:sp modelId="{AEB87460-0811-4F59-9669-DB2D8F40D445}">
      <dsp:nvSpPr>
        <dsp:cNvPr id="0" name=""/>
        <dsp:cNvSpPr/>
      </dsp:nvSpPr>
      <dsp:spPr>
        <a:xfrm>
          <a:off x="1514065" y="419122"/>
          <a:ext cx="834857" cy="69300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65500" dist="38100" dir="5400000" rotWithShape="0">
            <a:srgbClr val="000000">
              <a:alpha val="40000"/>
            </a:srgbClr>
          </a:outerShdw>
        </a:effectLst>
        <a:sp3d z="50080" prstMaterial="plastic">
          <a:bevelT w="25400" h="25400"/>
          <a:bevelB w="25400" h="25400"/>
        </a:sp3d>
      </dsp:spPr>
      <dsp:style>
        <a:lnRef idx="1">
          <a:scrgbClr r="0" g="0" b="0"/>
        </a:lnRef>
        <a:fillRef idx="1">
          <a:scrgbClr r="0" g="0" b="0"/>
        </a:fillRef>
        <a:effectRef idx="2">
          <a:scrgbClr r="0" g="0" b="0"/>
        </a:effectRef>
        <a:fontRef idx="minor"/>
      </dsp:style>
      <dsp:txBody>
        <a:bodyPr spcFirstLastPara="0" vert="horz" wrap="square" lIns="78232" tIns="78232" rIns="78232" bIns="78232" numCol="1" spcCol="1270" anchor="t" anchorCtr="0">
          <a:noAutofit/>
        </a:bodyPr>
        <a:lstStyle/>
        <a:p>
          <a:pPr marL="57150" lvl="1" indent="-57150" algn="l" defTabSz="488950">
            <a:lnSpc>
              <a:spcPct val="90000"/>
            </a:lnSpc>
            <a:spcBef>
              <a:spcPct val="0"/>
            </a:spcBef>
            <a:spcAft>
              <a:spcPct val="15000"/>
            </a:spcAft>
            <a:buChar char="••"/>
          </a:pPr>
          <a:r>
            <a:rPr lang="en-US" sz="1100" kern="1200" dirty="0" smtClean="0"/>
            <a:t>Length</a:t>
          </a:r>
          <a:endParaRPr lang="en-US" sz="1100" kern="1200" dirty="0"/>
        </a:p>
        <a:p>
          <a:pPr marL="57150" lvl="1" indent="-57150" algn="l" defTabSz="488950">
            <a:lnSpc>
              <a:spcPct val="90000"/>
            </a:lnSpc>
            <a:spcBef>
              <a:spcPct val="0"/>
            </a:spcBef>
            <a:spcAft>
              <a:spcPct val="15000"/>
            </a:spcAft>
            <a:buChar char="••"/>
          </a:pPr>
          <a:r>
            <a:rPr lang="en-US" sz="1100" kern="1200" dirty="0" smtClean="0"/>
            <a:t>Strength</a:t>
          </a:r>
          <a:endParaRPr lang="en-US" sz="1100" kern="1200" dirty="0"/>
        </a:p>
      </dsp:txBody>
      <dsp:txXfrm>
        <a:off x="1534362" y="439419"/>
        <a:ext cx="794263" cy="652406"/>
      </dsp:txXfrm>
    </dsp:sp>
    <dsp:sp modelId="{1271F5F8-DDFD-4C37-8606-FAB58837B8B6}">
      <dsp:nvSpPr>
        <dsp:cNvPr id="0" name=""/>
        <dsp:cNvSpPr/>
      </dsp:nvSpPr>
      <dsp:spPr>
        <a:xfrm>
          <a:off x="2304489" y="156795"/>
          <a:ext cx="268310" cy="207855"/>
        </a:xfrm>
        <a:prstGeom prst="rightArrow">
          <a:avLst>
            <a:gd name="adj1" fmla="val 60000"/>
            <a:gd name="adj2" fmla="val 50000"/>
          </a:avLst>
        </a:prstGeom>
        <a:solidFill>
          <a:schemeClr val="accent1">
            <a:tint val="60000"/>
            <a:hueOff val="0"/>
            <a:satOff val="0"/>
            <a:lumOff val="0"/>
            <a:alphaOff val="0"/>
          </a:schemeClr>
        </a:solidFill>
        <a:ln w="9525" cap="flat" cmpd="sng" algn="ctr">
          <a:solidFill>
            <a:schemeClr val="accent1">
              <a:tint val="60000"/>
              <a:hueOff val="0"/>
              <a:satOff val="0"/>
              <a:lumOff val="0"/>
              <a:alphaOff val="0"/>
            </a:schemeClr>
          </a:solidFill>
          <a:prstDash val="solid"/>
        </a:ln>
        <a:effectLst>
          <a:outerShdw blurRad="65500" dist="38100" dir="5400000" rotWithShape="0">
            <a:srgbClr val="000000">
              <a:alpha val="40000"/>
            </a:srgbClr>
          </a:outerShdw>
        </a:effectLst>
        <a:sp3d z="-25400" prstMaterial="plastic">
          <a:bevelT w="25400" h="25400"/>
          <a:bevelB w="25400" h="25400"/>
        </a:sp3d>
      </dsp:spPr>
      <dsp:style>
        <a:lnRef idx="1">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a:off x="2304489" y="198366"/>
        <a:ext cx="205954" cy="124713"/>
      </dsp:txXfrm>
    </dsp:sp>
    <dsp:sp modelId="{B84D8867-1F5A-4AA5-89D1-8D8199967110}">
      <dsp:nvSpPr>
        <dsp:cNvPr id="0" name=""/>
        <dsp:cNvSpPr/>
      </dsp:nvSpPr>
      <dsp:spPr>
        <a:xfrm>
          <a:off x="2684174" y="102322"/>
          <a:ext cx="834857" cy="475200"/>
        </a:xfrm>
        <a:prstGeom prst="roundRect">
          <a:avLst>
            <a:gd name="adj" fmla="val 10000"/>
          </a:avLst>
        </a:prstGeom>
        <a:solidFill>
          <a:schemeClr val="accent1">
            <a:hueOff val="0"/>
            <a:satOff val="0"/>
            <a:lumOff val="0"/>
            <a:alphaOff val="0"/>
          </a:schemeClr>
        </a:solidFill>
        <a:ln>
          <a:noFill/>
        </a:ln>
        <a:effectLst>
          <a:outerShdw blurRad="65500" dist="38100" dir="5400000" rotWithShape="0">
            <a:srgbClr val="000000">
              <a:alpha val="40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8232" tIns="78232" rIns="78232" bIns="41910" numCol="1" spcCol="1270" anchor="t" anchorCtr="0">
          <a:noAutofit/>
        </a:bodyPr>
        <a:lstStyle/>
        <a:p>
          <a:pPr lvl="0" algn="l" defTabSz="488950">
            <a:lnSpc>
              <a:spcPct val="90000"/>
            </a:lnSpc>
            <a:spcBef>
              <a:spcPct val="0"/>
            </a:spcBef>
            <a:spcAft>
              <a:spcPct val="35000"/>
            </a:spcAft>
          </a:pPr>
          <a:r>
            <a:rPr lang="en-US" sz="1100" kern="1200" dirty="0" smtClean="0"/>
            <a:t>Element 3</a:t>
          </a:r>
          <a:endParaRPr lang="en-US" sz="1100" kern="1200" dirty="0"/>
        </a:p>
      </dsp:txBody>
      <dsp:txXfrm>
        <a:off x="2684174" y="102322"/>
        <a:ext cx="834857" cy="316800"/>
      </dsp:txXfrm>
    </dsp:sp>
    <dsp:sp modelId="{763EA558-8887-4419-A2EE-473C938C7044}">
      <dsp:nvSpPr>
        <dsp:cNvPr id="0" name=""/>
        <dsp:cNvSpPr/>
      </dsp:nvSpPr>
      <dsp:spPr>
        <a:xfrm>
          <a:off x="2855168" y="419122"/>
          <a:ext cx="834857" cy="69300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65500" dist="38100" dir="5400000" rotWithShape="0">
            <a:srgbClr val="000000">
              <a:alpha val="40000"/>
            </a:srgbClr>
          </a:outerShdw>
        </a:effectLst>
        <a:sp3d z="50080" prstMaterial="plastic">
          <a:bevelT w="25400" h="25400"/>
          <a:bevelB w="25400" h="25400"/>
        </a:sp3d>
      </dsp:spPr>
      <dsp:style>
        <a:lnRef idx="1">
          <a:scrgbClr r="0" g="0" b="0"/>
        </a:lnRef>
        <a:fillRef idx="1">
          <a:scrgbClr r="0" g="0" b="0"/>
        </a:fillRef>
        <a:effectRef idx="2">
          <a:scrgbClr r="0" g="0" b="0"/>
        </a:effectRef>
        <a:fontRef idx="minor"/>
      </dsp:style>
      <dsp:txBody>
        <a:bodyPr spcFirstLastPara="0" vert="horz" wrap="square" lIns="78232" tIns="78232" rIns="78232" bIns="78232" numCol="1" spcCol="1270" anchor="t" anchorCtr="0">
          <a:noAutofit/>
        </a:bodyPr>
        <a:lstStyle/>
        <a:p>
          <a:pPr marL="57150" lvl="1" indent="-57150" algn="l" defTabSz="488950">
            <a:lnSpc>
              <a:spcPct val="90000"/>
            </a:lnSpc>
            <a:spcBef>
              <a:spcPct val="0"/>
            </a:spcBef>
            <a:spcAft>
              <a:spcPct val="15000"/>
            </a:spcAft>
            <a:buChar char="••"/>
          </a:pPr>
          <a:r>
            <a:rPr lang="en-US" sz="1100" kern="1200" dirty="0" smtClean="0"/>
            <a:t>Length</a:t>
          </a:r>
          <a:endParaRPr lang="en-US" sz="1100" kern="1200" dirty="0"/>
        </a:p>
        <a:p>
          <a:pPr marL="57150" lvl="1" indent="-57150" algn="l" defTabSz="488950">
            <a:lnSpc>
              <a:spcPct val="90000"/>
            </a:lnSpc>
            <a:spcBef>
              <a:spcPct val="0"/>
            </a:spcBef>
            <a:spcAft>
              <a:spcPct val="15000"/>
            </a:spcAft>
            <a:buChar char="••"/>
          </a:pPr>
          <a:r>
            <a:rPr lang="en-US" sz="1100" kern="1200" dirty="0" smtClean="0"/>
            <a:t>Strength</a:t>
          </a:r>
          <a:endParaRPr lang="en-US" sz="1100" kern="1200" dirty="0"/>
        </a:p>
      </dsp:txBody>
      <dsp:txXfrm>
        <a:off x="2875465" y="439419"/>
        <a:ext cx="794263" cy="652406"/>
      </dsp:txXfrm>
    </dsp:sp>
    <dsp:sp modelId="{F09B57B2-7006-4F3A-85B5-E8E6D38CD40D}">
      <dsp:nvSpPr>
        <dsp:cNvPr id="0" name=""/>
        <dsp:cNvSpPr/>
      </dsp:nvSpPr>
      <dsp:spPr>
        <a:xfrm>
          <a:off x="3645593" y="156795"/>
          <a:ext cx="268310" cy="207855"/>
        </a:xfrm>
        <a:prstGeom prst="rightArrow">
          <a:avLst>
            <a:gd name="adj1" fmla="val 60000"/>
            <a:gd name="adj2" fmla="val 50000"/>
          </a:avLst>
        </a:prstGeom>
        <a:solidFill>
          <a:schemeClr val="accent1">
            <a:tint val="60000"/>
            <a:hueOff val="0"/>
            <a:satOff val="0"/>
            <a:lumOff val="0"/>
            <a:alphaOff val="0"/>
          </a:schemeClr>
        </a:solidFill>
        <a:ln w="9525" cap="flat" cmpd="sng" algn="ctr">
          <a:solidFill>
            <a:schemeClr val="accent1">
              <a:tint val="60000"/>
              <a:hueOff val="0"/>
              <a:satOff val="0"/>
              <a:lumOff val="0"/>
              <a:alphaOff val="0"/>
            </a:schemeClr>
          </a:solidFill>
          <a:prstDash val="solid"/>
        </a:ln>
        <a:effectLst>
          <a:outerShdw blurRad="65500" dist="38100" dir="5400000" rotWithShape="0">
            <a:srgbClr val="000000">
              <a:alpha val="40000"/>
            </a:srgbClr>
          </a:outerShdw>
        </a:effectLst>
        <a:sp3d z="-25400" prstMaterial="plastic">
          <a:bevelT w="25400" h="25400"/>
          <a:bevelB w="25400" h="25400"/>
        </a:sp3d>
      </dsp:spPr>
      <dsp:style>
        <a:lnRef idx="1">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a:off x="3645593" y="198366"/>
        <a:ext cx="205954" cy="124713"/>
      </dsp:txXfrm>
    </dsp:sp>
    <dsp:sp modelId="{3191D396-1759-4DFD-A2A8-320B777C498C}">
      <dsp:nvSpPr>
        <dsp:cNvPr id="0" name=""/>
        <dsp:cNvSpPr/>
      </dsp:nvSpPr>
      <dsp:spPr>
        <a:xfrm>
          <a:off x="4025277" y="102322"/>
          <a:ext cx="834857" cy="475200"/>
        </a:xfrm>
        <a:prstGeom prst="roundRect">
          <a:avLst>
            <a:gd name="adj" fmla="val 10000"/>
          </a:avLst>
        </a:prstGeom>
        <a:solidFill>
          <a:schemeClr val="accent1">
            <a:hueOff val="0"/>
            <a:satOff val="0"/>
            <a:lumOff val="0"/>
            <a:alphaOff val="0"/>
          </a:schemeClr>
        </a:solidFill>
        <a:ln>
          <a:noFill/>
        </a:ln>
        <a:effectLst>
          <a:outerShdw blurRad="65500" dist="38100" dir="5400000" rotWithShape="0">
            <a:srgbClr val="000000">
              <a:alpha val="40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8232" tIns="78232" rIns="78232" bIns="41910" numCol="1" spcCol="1270" anchor="t" anchorCtr="0">
          <a:noAutofit/>
        </a:bodyPr>
        <a:lstStyle/>
        <a:p>
          <a:pPr lvl="0" algn="l" defTabSz="488950">
            <a:lnSpc>
              <a:spcPct val="90000"/>
            </a:lnSpc>
            <a:spcBef>
              <a:spcPct val="0"/>
            </a:spcBef>
            <a:spcAft>
              <a:spcPct val="35000"/>
            </a:spcAft>
          </a:pPr>
          <a:r>
            <a:rPr lang="en-US" sz="1100" kern="1200" dirty="0" smtClean="0"/>
            <a:t>Element 4</a:t>
          </a:r>
          <a:endParaRPr lang="en-US" sz="1100" kern="1200" dirty="0"/>
        </a:p>
      </dsp:txBody>
      <dsp:txXfrm>
        <a:off x="4025277" y="102322"/>
        <a:ext cx="834857" cy="316800"/>
      </dsp:txXfrm>
    </dsp:sp>
    <dsp:sp modelId="{3D9758A2-C9E9-4EF5-AACD-0D7B1D069A76}">
      <dsp:nvSpPr>
        <dsp:cNvPr id="0" name=""/>
        <dsp:cNvSpPr/>
      </dsp:nvSpPr>
      <dsp:spPr>
        <a:xfrm>
          <a:off x="4196272" y="419122"/>
          <a:ext cx="834857" cy="69300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65500" dist="38100" dir="5400000" rotWithShape="0">
            <a:srgbClr val="000000">
              <a:alpha val="40000"/>
            </a:srgbClr>
          </a:outerShdw>
        </a:effectLst>
        <a:sp3d z="50080" prstMaterial="plastic">
          <a:bevelT w="25400" h="25400"/>
          <a:bevelB w="25400" h="25400"/>
        </a:sp3d>
      </dsp:spPr>
      <dsp:style>
        <a:lnRef idx="1">
          <a:scrgbClr r="0" g="0" b="0"/>
        </a:lnRef>
        <a:fillRef idx="1">
          <a:scrgbClr r="0" g="0" b="0"/>
        </a:fillRef>
        <a:effectRef idx="2">
          <a:scrgbClr r="0" g="0" b="0"/>
        </a:effectRef>
        <a:fontRef idx="minor"/>
      </dsp:style>
    </dsp:sp>
    <dsp:sp modelId="{D72B001B-BC2C-44CE-95FE-E863DF4A9162}">
      <dsp:nvSpPr>
        <dsp:cNvPr id="0" name=""/>
        <dsp:cNvSpPr/>
      </dsp:nvSpPr>
      <dsp:spPr>
        <a:xfrm>
          <a:off x="4986696" y="156795"/>
          <a:ext cx="268310" cy="207855"/>
        </a:xfrm>
        <a:prstGeom prst="rightArrow">
          <a:avLst>
            <a:gd name="adj1" fmla="val 60000"/>
            <a:gd name="adj2" fmla="val 50000"/>
          </a:avLst>
        </a:prstGeom>
        <a:solidFill>
          <a:schemeClr val="accent1">
            <a:tint val="60000"/>
            <a:hueOff val="0"/>
            <a:satOff val="0"/>
            <a:lumOff val="0"/>
            <a:alphaOff val="0"/>
          </a:schemeClr>
        </a:solidFill>
        <a:ln w="9525" cap="flat" cmpd="sng" algn="ctr">
          <a:solidFill>
            <a:schemeClr val="accent1">
              <a:tint val="60000"/>
              <a:hueOff val="0"/>
              <a:satOff val="0"/>
              <a:lumOff val="0"/>
              <a:alphaOff val="0"/>
            </a:schemeClr>
          </a:solidFill>
          <a:prstDash val="solid"/>
        </a:ln>
        <a:effectLst>
          <a:outerShdw blurRad="65500" dist="38100" dir="5400000" rotWithShape="0">
            <a:srgbClr val="000000">
              <a:alpha val="40000"/>
            </a:srgbClr>
          </a:outerShdw>
        </a:effectLst>
        <a:sp3d z="-25400" prstMaterial="plastic">
          <a:bevelT w="25400" h="25400"/>
          <a:bevelB w="25400" h="25400"/>
        </a:sp3d>
      </dsp:spPr>
      <dsp:style>
        <a:lnRef idx="1">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a:off x="4986696" y="198366"/>
        <a:ext cx="205954" cy="124713"/>
      </dsp:txXfrm>
    </dsp:sp>
    <dsp:sp modelId="{49F0DAAC-47F2-4DE9-B0BB-E187F289A9A4}">
      <dsp:nvSpPr>
        <dsp:cNvPr id="0" name=""/>
        <dsp:cNvSpPr/>
      </dsp:nvSpPr>
      <dsp:spPr>
        <a:xfrm>
          <a:off x="5366380" y="102322"/>
          <a:ext cx="834857" cy="475200"/>
        </a:xfrm>
        <a:prstGeom prst="roundRect">
          <a:avLst>
            <a:gd name="adj" fmla="val 10000"/>
          </a:avLst>
        </a:prstGeom>
        <a:solidFill>
          <a:schemeClr val="accent1">
            <a:hueOff val="0"/>
            <a:satOff val="0"/>
            <a:lumOff val="0"/>
            <a:alphaOff val="0"/>
          </a:schemeClr>
        </a:solidFill>
        <a:ln>
          <a:noFill/>
        </a:ln>
        <a:effectLst>
          <a:outerShdw blurRad="65500" dist="38100" dir="5400000" rotWithShape="0">
            <a:srgbClr val="000000">
              <a:alpha val="40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8232" tIns="78232" rIns="78232" bIns="41910" numCol="1" spcCol="1270" anchor="t" anchorCtr="0">
          <a:noAutofit/>
        </a:bodyPr>
        <a:lstStyle/>
        <a:p>
          <a:pPr lvl="0" algn="l" defTabSz="488950">
            <a:lnSpc>
              <a:spcPct val="90000"/>
            </a:lnSpc>
            <a:spcBef>
              <a:spcPct val="0"/>
            </a:spcBef>
            <a:spcAft>
              <a:spcPct val="35000"/>
            </a:spcAft>
          </a:pPr>
          <a:r>
            <a:rPr lang="en-US" sz="1100" kern="1200" dirty="0" smtClean="0"/>
            <a:t>Element 5</a:t>
          </a:r>
          <a:endParaRPr lang="en-US" sz="1100" kern="1200" dirty="0"/>
        </a:p>
      </dsp:txBody>
      <dsp:txXfrm>
        <a:off x="5366380" y="102322"/>
        <a:ext cx="834857" cy="316800"/>
      </dsp:txXfrm>
    </dsp:sp>
    <dsp:sp modelId="{69D49F91-3918-4C0E-97B6-10448DE9AA5F}">
      <dsp:nvSpPr>
        <dsp:cNvPr id="0" name=""/>
        <dsp:cNvSpPr/>
      </dsp:nvSpPr>
      <dsp:spPr>
        <a:xfrm>
          <a:off x="5537375" y="419122"/>
          <a:ext cx="834857" cy="69300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65500" dist="38100" dir="5400000" rotWithShape="0">
            <a:srgbClr val="000000">
              <a:alpha val="40000"/>
            </a:srgbClr>
          </a:outerShdw>
        </a:effectLst>
        <a:sp3d z="50080" prstMaterial="plastic">
          <a:bevelT w="25400" h="25400"/>
          <a:bevelB w="25400" h="25400"/>
        </a:sp3d>
      </dsp:spPr>
      <dsp:style>
        <a:lnRef idx="1">
          <a:scrgbClr r="0" g="0" b="0"/>
        </a:lnRef>
        <a:fillRef idx="1">
          <a:scrgbClr r="0" g="0" b="0"/>
        </a:fillRef>
        <a:effectRef idx="2">
          <a:scrgbClr r="0" g="0" b="0"/>
        </a:effectRef>
        <a:fontRef idx="minor"/>
      </dsp:style>
    </dsp:sp>
    <dsp:sp modelId="{CDB1DC28-DCEC-4414-B000-BFDD91E01FF4}">
      <dsp:nvSpPr>
        <dsp:cNvPr id="0" name=""/>
        <dsp:cNvSpPr/>
      </dsp:nvSpPr>
      <dsp:spPr>
        <a:xfrm>
          <a:off x="6327799" y="156795"/>
          <a:ext cx="268310" cy="207855"/>
        </a:xfrm>
        <a:prstGeom prst="rightArrow">
          <a:avLst>
            <a:gd name="adj1" fmla="val 60000"/>
            <a:gd name="adj2" fmla="val 50000"/>
          </a:avLst>
        </a:prstGeom>
        <a:solidFill>
          <a:schemeClr val="accent1">
            <a:tint val="60000"/>
            <a:hueOff val="0"/>
            <a:satOff val="0"/>
            <a:lumOff val="0"/>
            <a:alphaOff val="0"/>
          </a:schemeClr>
        </a:solidFill>
        <a:ln w="9525" cap="flat" cmpd="sng" algn="ctr">
          <a:solidFill>
            <a:schemeClr val="accent1">
              <a:tint val="60000"/>
              <a:hueOff val="0"/>
              <a:satOff val="0"/>
              <a:lumOff val="0"/>
              <a:alphaOff val="0"/>
            </a:schemeClr>
          </a:solidFill>
          <a:prstDash val="solid"/>
        </a:ln>
        <a:effectLst>
          <a:outerShdw blurRad="65500" dist="38100" dir="5400000" rotWithShape="0">
            <a:srgbClr val="000000">
              <a:alpha val="40000"/>
            </a:srgbClr>
          </a:outerShdw>
        </a:effectLst>
        <a:sp3d z="-25400" prstMaterial="plastic">
          <a:bevelT w="25400" h="25400"/>
          <a:bevelB w="25400" h="25400"/>
        </a:sp3d>
      </dsp:spPr>
      <dsp:style>
        <a:lnRef idx="1">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a:off x="6327799" y="198366"/>
        <a:ext cx="205954" cy="124713"/>
      </dsp:txXfrm>
    </dsp:sp>
    <dsp:sp modelId="{DED5B478-80BE-4EE0-932B-CCB96BD7388B}">
      <dsp:nvSpPr>
        <dsp:cNvPr id="0" name=""/>
        <dsp:cNvSpPr/>
      </dsp:nvSpPr>
      <dsp:spPr>
        <a:xfrm>
          <a:off x="6707483" y="102322"/>
          <a:ext cx="834857" cy="475200"/>
        </a:xfrm>
        <a:prstGeom prst="roundRect">
          <a:avLst>
            <a:gd name="adj" fmla="val 10000"/>
          </a:avLst>
        </a:prstGeom>
        <a:solidFill>
          <a:schemeClr val="accent1">
            <a:hueOff val="0"/>
            <a:satOff val="0"/>
            <a:lumOff val="0"/>
            <a:alphaOff val="0"/>
          </a:schemeClr>
        </a:solidFill>
        <a:ln>
          <a:noFill/>
        </a:ln>
        <a:effectLst>
          <a:outerShdw blurRad="65500" dist="38100" dir="5400000" rotWithShape="0">
            <a:srgbClr val="000000">
              <a:alpha val="40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8232" tIns="78232" rIns="78232" bIns="41910" numCol="1" spcCol="1270" anchor="t" anchorCtr="0">
          <a:noAutofit/>
        </a:bodyPr>
        <a:lstStyle/>
        <a:p>
          <a:pPr lvl="0" algn="l" defTabSz="488950">
            <a:lnSpc>
              <a:spcPct val="90000"/>
            </a:lnSpc>
            <a:spcBef>
              <a:spcPct val="0"/>
            </a:spcBef>
            <a:spcAft>
              <a:spcPct val="35000"/>
            </a:spcAft>
          </a:pPr>
          <a:r>
            <a:rPr lang="en-US" sz="1100" kern="1200" dirty="0" smtClean="0"/>
            <a:t>Element 6</a:t>
          </a:r>
          <a:endParaRPr lang="en-US" sz="1100" kern="1200" dirty="0"/>
        </a:p>
      </dsp:txBody>
      <dsp:txXfrm>
        <a:off x="6707483" y="102322"/>
        <a:ext cx="834857" cy="316800"/>
      </dsp:txXfrm>
    </dsp:sp>
    <dsp:sp modelId="{5DC7A7EB-10BE-4427-A1AA-9F5CF9CE8EC3}">
      <dsp:nvSpPr>
        <dsp:cNvPr id="0" name=""/>
        <dsp:cNvSpPr/>
      </dsp:nvSpPr>
      <dsp:spPr>
        <a:xfrm>
          <a:off x="6878478" y="419122"/>
          <a:ext cx="834857" cy="69300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65500" dist="38100" dir="5400000" rotWithShape="0">
            <a:srgbClr val="000000">
              <a:alpha val="40000"/>
            </a:srgbClr>
          </a:outerShdw>
        </a:effectLst>
        <a:sp3d z="50080" prstMaterial="plastic">
          <a:bevelT w="25400" h="25400"/>
          <a:bevelB w="25400" h="25400"/>
        </a:sp3d>
      </dsp:spPr>
      <dsp:style>
        <a:lnRef idx="1">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a:lstStyle>
            <a:extLst/>
          </a:lstStyle>
          <a:p>
            <a:endParaRPr lang="en-US"/>
          </a:p>
        </p:txBody>
      </p:sp>
      <p:sp>
        <p:nvSpPr>
          <p:cNvPr id="3" name="Rectangle 3"/>
          <p:cNvSpPr>
            <a:spLocks noGrp="1"/>
          </p:cNvSpPr>
          <p:nvPr>
            <p:ph type="dt" sz="quarter" idx="1"/>
          </p:nvPr>
        </p:nvSpPr>
        <p:spPr>
          <a:xfrm>
            <a:off x="3884613" y="0"/>
            <a:ext cx="2971800" cy="457200"/>
          </a:xfrm>
          <a:prstGeom prst="rect">
            <a:avLst/>
          </a:prstGeom>
        </p:spPr>
        <p:txBody>
          <a:bodyPr vert="horz"/>
          <a:lstStyle>
            <a:extLst/>
          </a:lstStyle>
          <a:p>
            <a:fld id="{31555DB1-8736-42A3-B48D-2B08FB93332A}" type="datetimeFigureOut">
              <a:rPr lang="en-US" smtClean="0"/>
              <a:pPr/>
              <a:t>03/11/2014</a:t>
            </a:fld>
            <a:endParaRPr lang="en-US"/>
          </a:p>
        </p:txBody>
      </p:sp>
      <p:sp>
        <p:nvSpPr>
          <p:cNvPr id="4" name="Rectangle 4"/>
          <p:cNvSpPr>
            <a:spLocks noGrp="1"/>
          </p:cNvSpPr>
          <p:nvPr>
            <p:ph type="ftr" sz="quarter" idx="2"/>
          </p:nvPr>
        </p:nvSpPr>
        <p:spPr>
          <a:xfrm>
            <a:off x="0" y="8685213"/>
            <a:ext cx="2971800" cy="457200"/>
          </a:xfrm>
          <a:prstGeom prst="rect">
            <a:avLst/>
          </a:prstGeom>
        </p:spPr>
        <p:txBody>
          <a:bodyPr vert="horz"/>
          <a:lstStyle>
            <a:extLst/>
          </a:lstStyle>
          <a:p>
            <a:endParaRPr lang="en-US"/>
          </a:p>
        </p:txBody>
      </p:sp>
      <p:sp>
        <p:nvSpPr>
          <p:cNvPr id="5" name="Rectangle 5"/>
          <p:cNvSpPr>
            <a:spLocks noGrp="1"/>
          </p:cNvSpPr>
          <p:nvPr>
            <p:ph type="sldNum" sz="quarter" idx="3"/>
          </p:nvPr>
        </p:nvSpPr>
        <p:spPr>
          <a:xfrm>
            <a:off x="3884613" y="8685213"/>
            <a:ext cx="2971800" cy="457200"/>
          </a:xfrm>
          <a:prstGeom prst="rect">
            <a:avLst/>
          </a:prstGeom>
        </p:spPr>
        <p:txBody>
          <a:bodyPr vert="horz"/>
          <a:lstStyle>
            <a:extLst/>
          </a:lstStyle>
          <a:p>
            <a:fld id="{5400D380-E0D7-4EB1-B91E-BFCC7DA7F29D}" type="slidenum">
              <a:rPr lang="en-US" smtClean="0"/>
              <a:pPr/>
              <a:t>‹#›</a:t>
            </a:fld>
            <a:endParaRPr lang="en-US"/>
          </a:p>
        </p:txBody>
      </p:sp>
    </p:spTree>
    <p:extLst>
      <p:ext uri="{BB962C8B-B14F-4D97-AF65-F5344CB8AC3E}">
        <p14:creationId xmlns:p14="http://schemas.microsoft.com/office/powerpoint/2010/main" val="10348459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a:lstStyle>
            <a:extLst/>
          </a:lstStyle>
          <a:p>
            <a:endParaRPr lang="en-US"/>
          </a:p>
        </p:txBody>
      </p:sp>
      <p:sp>
        <p:nvSpPr>
          <p:cNvPr id="3" name="Rectangle 3"/>
          <p:cNvSpPr>
            <a:spLocks noGrp="1"/>
          </p:cNvSpPr>
          <p:nvPr>
            <p:ph type="dt" idx="1"/>
          </p:nvPr>
        </p:nvSpPr>
        <p:spPr>
          <a:xfrm>
            <a:off x="3884613" y="0"/>
            <a:ext cx="2971800" cy="457200"/>
          </a:xfrm>
          <a:prstGeom prst="rect">
            <a:avLst/>
          </a:prstGeom>
        </p:spPr>
        <p:txBody>
          <a:bodyPr vert="horz"/>
          <a:lstStyle>
            <a:extLst/>
          </a:lstStyle>
          <a:p>
            <a:fld id="{0BDB199F-A56C-4049-BA04-1447030960FF}" type="datetimeFigureOut">
              <a:rPr lang="en-US" smtClean="0"/>
              <a:pPr/>
              <a:t>03/11/2014</a:t>
            </a:fld>
            <a:endParaRPr lang="en-US"/>
          </a:p>
        </p:txBody>
      </p:sp>
      <p:sp>
        <p:nvSpPr>
          <p:cNvPr id="4" name="Rectangle 4"/>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anchor="ctr"/>
          <a:lstStyle>
            <a:extLst/>
          </a:lstStyle>
          <a:p>
            <a:endParaRPr lang="en-US"/>
          </a:p>
        </p:txBody>
      </p:sp>
      <p:sp>
        <p:nvSpPr>
          <p:cNvPr id="5" name="Rectangle 5"/>
          <p:cNvSpPr>
            <a:spLocks noGrp="1"/>
          </p:cNvSpPr>
          <p:nvPr>
            <p:ph type="body" sz="quarter" idx="3"/>
          </p:nvPr>
        </p:nvSpPr>
        <p:spPr>
          <a:xfrm>
            <a:off x="685800" y="4343400"/>
            <a:ext cx="5486400" cy="4114800"/>
          </a:xfrm>
          <a:prstGeom prst="rect">
            <a:avLst/>
          </a:prstGeom>
        </p:spPr>
        <p:txBody>
          <a:bodyPr vert="horz">
            <a:normAutofit/>
          </a:bodyPr>
          <a:lstStyle>
            <a:extLst/>
          </a:lstStyle>
          <a:p>
            <a:pPr lvl="0"/>
            <a:r>
              <a:rPr lang="en-US" smtClean="0"/>
              <a:t>Click to edit Master text styles</a:t>
            </a:r>
            <a:endParaRPr lang="en-US"/>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p:cNvSpPr>
          <p:nvPr>
            <p:ph type="ftr" sz="quarter" idx="4"/>
          </p:nvPr>
        </p:nvSpPr>
        <p:spPr>
          <a:xfrm>
            <a:off x="0" y="8685213"/>
            <a:ext cx="2971800" cy="457200"/>
          </a:xfrm>
          <a:prstGeom prst="rect">
            <a:avLst/>
          </a:prstGeom>
        </p:spPr>
        <p:txBody>
          <a:bodyPr vert="horz"/>
          <a:lstStyle>
            <a:extLst/>
          </a:lstStyle>
          <a:p>
            <a:endParaRPr lang="en-US"/>
          </a:p>
        </p:txBody>
      </p:sp>
      <p:sp>
        <p:nvSpPr>
          <p:cNvPr id="7" name="Rectangle 7"/>
          <p:cNvSpPr>
            <a:spLocks noGrp="1"/>
          </p:cNvSpPr>
          <p:nvPr>
            <p:ph type="sldNum" sz="quarter" idx="5"/>
          </p:nvPr>
        </p:nvSpPr>
        <p:spPr>
          <a:xfrm>
            <a:off x="3884613" y="8685213"/>
            <a:ext cx="2971800" cy="457200"/>
          </a:xfrm>
          <a:prstGeom prst="rect">
            <a:avLst/>
          </a:prstGeom>
        </p:spPr>
        <p:txBody>
          <a:bodyPr vert="horz"/>
          <a:lstStyle>
            <a:extLst/>
          </a:lstStyle>
          <a:p>
            <a:fld id="{B3A019F3-8596-4028-9847-CBD3A185B07A}" type="slidenum">
              <a:rPr lang="en-US" smtClean="0"/>
              <a:pPr/>
              <a:t>‹#›</a:t>
            </a:fld>
            <a:endParaRPr lang="en-US"/>
          </a:p>
        </p:txBody>
      </p:sp>
    </p:spTree>
    <p:extLst>
      <p:ext uri="{BB962C8B-B14F-4D97-AF65-F5344CB8AC3E}">
        <p14:creationId xmlns:p14="http://schemas.microsoft.com/office/powerpoint/2010/main" val="2200758883"/>
      </p:ext>
    </p:extLst>
  </p:cSld>
  <p:clrMap bg1="lt1" tx1="dk1" bg2="lt2" tx2="dk2" accent1="accent1" accent2="accent2" accent3="accent3" accent4="accent4" accent5="accent5" accent6="accent6" hlink="hlink" folHlink="folHlink"/>
  <p:notesStyle>
    <a:lvl1pPr marL="0" algn="l" rtl="0">
      <a:defRPr sz="1200" kern="1200">
        <a:solidFill>
          <a:schemeClr val="tx1"/>
        </a:solidFill>
        <a:latin typeface="+mn-lt"/>
        <a:ea typeface="+mn-ea"/>
        <a:cs typeface="+mn-cs"/>
      </a:defRPr>
    </a:lvl1pPr>
    <a:lvl2pPr marL="457200" algn="l" rtl="0">
      <a:defRPr sz="1200" kern="1200">
        <a:solidFill>
          <a:schemeClr val="tx1"/>
        </a:solidFill>
        <a:latin typeface="+mn-lt"/>
        <a:ea typeface="+mn-ea"/>
        <a:cs typeface="+mn-cs"/>
      </a:defRPr>
    </a:lvl2pPr>
    <a:lvl3pPr marL="914400" algn="l" rtl="0">
      <a:defRPr sz="1200" kern="1200">
        <a:solidFill>
          <a:schemeClr val="tx1"/>
        </a:solidFill>
        <a:latin typeface="+mn-lt"/>
        <a:ea typeface="+mn-ea"/>
        <a:cs typeface="+mn-cs"/>
      </a:defRPr>
    </a:lvl3pPr>
    <a:lvl4pPr marL="1371600" algn="l" rtl="0">
      <a:defRPr sz="1200" kern="1200">
        <a:solidFill>
          <a:schemeClr val="tx1"/>
        </a:solidFill>
        <a:latin typeface="+mn-lt"/>
        <a:ea typeface="+mn-ea"/>
        <a:cs typeface="+mn-cs"/>
      </a:defRPr>
    </a:lvl4pPr>
    <a:lvl5pPr marL="1828800" algn="l" rtl="0">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endParaRPr lang="en-US"/>
          </a:p>
        </p:txBody>
      </p:sp>
      <p:sp>
        <p:nvSpPr>
          <p:cNvPr id="4" name="Rectangle 4"/>
          <p:cNvSpPr>
            <a:spLocks noGrp="1"/>
          </p:cNvSpPr>
          <p:nvPr>
            <p:ph type="sldNum" sz="quarter" idx="10"/>
          </p:nvPr>
        </p:nvSpPr>
        <p:spPr/>
        <p:txBody>
          <a:bodyPr/>
          <a:lstStyle>
            <a:extLst/>
          </a:lstStyle>
          <a:p>
            <a:fld id="{B3A019F3-8596-4028-9847-CBD3A185B07A}"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endParaRPr lang="en-US"/>
          </a:p>
        </p:txBody>
      </p:sp>
      <p:sp>
        <p:nvSpPr>
          <p:cNvPr id="4" name="Rectangle 4"/>
          <p:cNvSpPr>
            <a:spLocks noGrp="1"/>
          </p:cNvSpPr>
          <p:nvPr>
            <p:ph type="sldNum" sz="quarter" idx="10"/>
          </p:nvPr>
        </p:nvSpPr>
        <p:spPr/>
        <p:txBody>
          <a:bodyPr/>
          <a:lstStyle>
            <a:extLst/>
          </a:lstStyle>
          <a:p>
            <a:fld id="{B3A019F3-8596-4028-9847-CBD3A185B07A}" type="slidenum">
              <a:rPr lang="en-US" smtClean="0"/>
              <a:pPr/>
              <a:t>22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endParaRPr lang="en-US"/>
          </a:p>
        </p:txBody>
      </p:sp>
      <p:sp>
        <p:nvSpPr>
          <p:cNvPr id="4" name="Rectangle 4"/>
          <p:cNvSpPr>
            <a:spLocks noGrp="1"/>
          </p:cNvSpPr>
          <p:nvPr>
            <p:ph type="sldNum" sz="quarter" idx="10"/>
          </p:nvPr>
        </p:nvSpPr>
        <p:spPr/>
        <p:txBody>
          <a:bodyPr/>
          <a:lstStyle>
            <a:extLst/>
          </a:lstStyle>
          <a:p>
            <a:fld id="{B3A019F3-8596-4028-9847-CBD3A185B07A}" type="slidenum">
              <a:rPr lang="en-US" smtClean="0"/>
              <a:pPr/>
              <a:t>35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spTree>
      <p:nvGrpSpPr>
        <p:cNvPr id="1" name=""/>
        <p:cNvGrpSpPr/>
        <p:nvPr/>
      </p:nvGrpSpPr>
      <p:grpSpPr>
        <a:xfrm>
          <a:off x="0" y="0"/>
          <a:ext cx="0" cy="0"/>
          <a:chOff x="0" y="0"/>
          <a:chExt cx="0" cy="0"/>
        </a:xfrm>
      </p:grpSpPr>
      <p:sp>
        <p:nvSpPr>
          <p:cNvPr id="9" name="Rectangle 10"/>
          <p:cNvSpPr/>
          <p:nvPr userDrawn="1"/>
        </p:nvSpPr>
        <p:spPr>
          <a:xfrm>
            <a:off x="0" y="3505200"/>
            <a:ext cx="9144000" cy="1143000"/>
          </a:xfrm>
          <a:prstGeom prst="rect">
            <a:avLst/>
          </a:prstGeom>
          <a:solidFill>
            <a:srgbClr val="0000FF"/>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2" name="Rectangle 2"/>
          <p:cNvSpPr>
            <a:spLocks noGrp="1"/>
          </p:cNvSpPr>
          <p:nvPr>
            <p:ph type="ctrTitle" hasCustomPrompt="1"/>
          </p:nvPr>
        </p:nvSpPr>
        <p:spPr>
          <a:xfrm>
            <a:off x="228600" y="4114800"/>
            <a:ext cx="7239000" cy="533400"/>
          </a:xfrm>
          <a:noFill/>
        </p:spPr>
        <p:txBody>
          <a:bodyPr vert="horz"/>
          <a:lstStyle>
            <a:lvl1pPr algn="l">
              <a:defRPr sz="2000" b="0" cap="all" spc="150" baseline="0">
                <a:solidFill>
                  <a:schemeClr val="bg1"/>
                </a:solidFill>
                <a:latin typeface="+mj-lt"/>
              </a:defRPr>
            </a:lvl1pPr>
            <a:extLst/>
          </a:lstStyle>
          <a:p>
            <a:r>
              <a:rPr lang="en-US" dirty="0" smtClean="0"/>
              <a:t>LATTICE DESIGN </a:t>
            </a:r>
            <a:r>
              <a:rPr lang="en-US" dirty="0" err="1" smtClean="0"/>
              <a:t>cODES</a:t>
            </a:r>
            <a:endParaRPr lang="en-US" dirty="0"/>
          </a:p>
        </p:txBody>
      </p:sp>
      <p:sp>
        <p:nvSpPr>
          <p:cNvPr id="3" name="Rectangle 3"/>
          <p:cNvSpPr>
            <a:spLocks noGrp="1"/>
          </p:cNvSpPr>
          <p:nvPr>
            <p:ph type="subTitle" idx="1" hasCustomPrompt="1"/>
          </p:nvPr>
        </p:nvSpPr>
        <p:spPr>
          <a:xfrm>
            <a:off x="228600" y="4706112"/>
            <a:ext cx="6934200" cy="437400"/>
          </a:xfrm>
          <a:solidFill>
            <a:schemeClr val="bg1"/>
          </a:solidFill>
        </p:spPr>
        <p:txBody>
          <a:bodyPr>
            <a:noAutofit/>
          </a:bodyPr>
          <a:lstStyle>
            <a:lvl1pPr marL="0" indent="0" algn="l">
              <a:buNone/>
              <a:defRPr sz="1800" b="1" baseline="0">
                <a:solidFill>
                  <a:schemeClr val="accent4">
                    <a:shade val="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dirty="0" smtClean="0"/>
              <a:t>Hywel Owen, Cockcroft Institute/ASTeC</a:t>
            </a:r>
            <a:endParaRPr lang="en-US" dirty="0"/>
          </a:p>
        </p:txBody>
      </p:sp>
      <p:sp>
        <p:nvSpPr>
          <p:cNvPr id="15" name="Rectangle 15"/>
          <p:cNvSpPr>
            <a:spLocks noGrp="1"/>
          </p:cNvSpPr>
          <p:nvPr>
            <p:ph type="sldNum" sz="quarter" idx="11"/>
          </p:nvPr>
        </p:nvSpPr>
        <p:spPr>
          <a:xfrm>
            <a:off x="6477000" y="6477000"/>
            <a:ext cx="1021080" cy="304800"/>
          </a:xfrm>
        </p:spPr>
        <p:txBody>
          <a:bodyPr anchor="ctr"/>
          <a:lstStyle>
            <a:extLst/>
          </a:lstStyle>
          <a:p>
            <a:pPr algn="r"/>
            <a:fld id="{256D3EEF-DE4E-429D-8EC4-DDC531AFF587}" type="slidenum">
              <a:rPr lang="en-US" sz="1000" smtClean="0"/>
              <a:pPr algn="r"/>
              <a:t>‹#›</a:t>
            </a:fld>
            <a:endParaRPr lang="en-US" dirty="0"/>
          </a:p>
        </p:txBody>
      </p:sp>
      <p:sp>
        <p:nvSpPr>
          <p:cNvPr id="16" name="Rectangle 16"/>
          <p:cNvSpPr>
            <a:spLocks noGrp="1"/>
          </p:cNvSpPr>
          <p:nvPr>
            <p:ph type="ftr" sz="quarter" idx="12"/>
          </p:nvPr>
        </p:nvSpPr>
        <p:spPr/>
        <p:txBody>
          <a:bodyPr/>
          <a:lstStyle>
            <a:extLst/>
          </a:lstStyle>
          <a:p>
            <a:endParaRPr lang="en-US" dirty="0"/>
          </a:p>
        </p:txBody>
      </p:sp>
      <p:sp>
        <p:nvSpPr>
          <p:cNvPr id="8" name="Rectangle 10"/>
          <p:cNvSpPr/>
          <p:nvPr userDrawn="1"/>
        </p:nvSpPr>
        <p:spPr>
          <a:xfrm>
            <a:off x="0" y="0"/>
            <a:ext cx="9144000" cy="4038600"/>
          </a:xfrm>
          <a:prstGeom prst="rect">
            <a:avLst/>
          </a:prstGeom>
          <a:solidFill>
            <a:srgbClr val="660066"/>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10" name="Date Placeholder 9"/>
          <p:cNvSpPr>
            <a:spLocks noGrp="1"/>
          </p:cNvSpPr>
          <p:nvPr>
            <p:ph type="dt" sz="half" idx="10"/>
          </p:nvPr>
        </p:nvSpPr>
        <p:spPr>
          <a:xfrm>
            <a:off x="228600" y="6477000"/>
            <a:ext cx="1600200" cy="304800"/>
          </a:xfrm>
        </p:spPr>
        <p:txBody>
          <a:bodyPr anchor="ctr"/>
          <a:lstStyle>
            <a:lvl1pPr algn="l">
              <a:defRPr>
                <a:solidFill>
                  <a:srgbClr val="A0A0A0"/>
                </a:solidFill>
              </a:defRPr>
            </a:lvl1pPr>
            <a:extLst/>
          </a:lstStyle>
          <a:p>
            <a:fld id="{5A8D346D-A53F-433C-9D37-45A337EA482C}" type="datetime1">
              <a:rPr lang="en-US" smtClean="0"/>
              <a:pPr/>
              <a:t>03/11/2014</a:t>
            </a:fld>
            <a:endParaRPr lang="en-US" dirty="0"/>
          </a:p>
        </p:txBody>
      </p:sp>
      <p:sp>
        <p:nvSpPr>
          <p:cNvPr id="12" name="Rectangle 11"/>
          <p:cNvSpPr/>
          <p:nvPr userDrawn="1"/>
        </p:nvSpPr>
        <p:spPr>
          <a:xfrm>
            <a:off x="0" y="4645880"/>
            <a:ext cx="9144000" cy="27432"/>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pic>
        <p:nvPicPr>
          <p:cNvPr id="11" name="Picture 2"/>
          <p:cNvPicPr>
            <a:picLocks noChangeAspect="1" noChangeArrowheads="1"/>
          </p:cNvPicPr>
          <p:nvPr userDrawn="1"/>
        </p:nvPicPr>
        <p:blipFill>
          <a:blip r:embed="rId2" cstate="print"/>
          <a:srcRect/>
          <a:stretch>
            <a:fillRect/>
          </a:stretch>
        </p:blipFill>
        <p:spPr bwMode="auto">
          <a:xfrm>
            <a:off x="7572396" y="5950326"/>
            <a:ext cx="1478486" cy="836260"/>
          </a:xfrm>
          <a:prstGeom prst="rect">
            <a:avLst/>
          </a:prstGeom>
          <a:noFill/>
          <a:ln w="9525">
            <a:noFill/>
            <a:miter lim="800000"/>
            <a:headEnd/>
            <a:tailEnd/>
          </a:ln>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Up: 1 Top, 2 Bottom">
    <p:spTree>
      <p:nvGrpSpPr>
        <p:cNvPr id="1" name=""/>
        <p:cNvGrpSpPr/>
        <p:nvPr/>
      </p:nvGrpSpPr>
      <p:grpSpPr>
        <a:xfrm>
          <a:off x="0" y="0"/>
          <a:ext cx="0" cy="0"/>
          <a:chOff x="0" y="0"/>
          <a:chExt cx="0" cy="0"/>
        </a:xfrm>
      </p:grpSpPr>
      <p:sp>
        <p:nvSpPr>
          <p:cNvPr id="28" name="Rectangle 2"/>
          <p:cNvSpPr>
            <a:spLocks noGrp="1"/>
          </p:cNvSpPr>
          <p:nvPr>
            <p:ph type="title"/>
          </p:nvPr>
        </p:nvSpPr>
        <p:spPr/>
        <p:txBody>
          <a:bodyPr/>
          <a:lstStyle>
            <a:extLst/>
          </a:lstStyle>
          <a:p>
            <a:r>
              <a:rPr lang="en-US" smtClean="0"/>
              <a:t>Click to edit Master title style</a:t>
            </a:r>
            <a:endParaRPr lang="en-US"/>
          </a:p>
        </p:txBody>
      </p:sp>
      <p:sp>
        <p:nvSpPr>
          <p:cNvPr id="13" name="Rectangle 8"/>
          <p:cNvSpPr>
            <a:spLocks noGrp="1"/>
          </p:cNvSpPr>
          <p:nvPr>
            <p:ph type="body" sz="quarter" idx="13" hasCustomPrompt="1"/>
          </p:nvPr>
        </p:nvSpPr>
        <p:spPr>
          <a:xfrm>
            <a:off x="304800" y="381000"/>
            <a:ext cx="8077200" cy="228600"/>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15" name="Rectangle 11"/>
          <p:cNvSpPr>
            <a:spLocks noGrp="1"/>
          </p:cNvSpPr>
          <p:nvPr>
            <p:ph sz="quarter" idx="15"/>
          </p:nvPr>
        </p:nvSpPr>
        <p:spPr>
          <a:xfrm>
            <a:off x="301752" y="609600"/>
            <a:ext cx="8074152"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Rectangle 8"/>
          <p:cNvSpPr>
            <a:spLocks noGrp="1"/>
          </p:cNvSpPr>
          <p:nvPr>
            <p:ph type="body" sz="quarter" idx="16" hasCustomPrompt="1"/>
          </p:nvPr>
        </p:nvSpPr>
        <p:spPr>
          <a:xfrm>
            <a:off x="301752" y="3319272"/>
            <a:ext cx="3965448" cy="228600"/>
          </a:xfrm>
          <a:solidFill>
            <a:srgbClr val="00649D"/>
          </a:solidFill>
        </p:spPr>
        <p:txBody>
          <a:bodyPr/>
          <a:lstStyle>
            <a:lvl1pPr>
              <a:defRPr b="1">
                <a:solidFill>
                  <a:schemeClr val="bg1"/>
                </a:solidFill>
              </a:defRPr>
            </a:lvl1pPr>
            <a:extLst/>
          </a:lstStyle>
          <a:p>
            <a:pPr lvl="0"/>
            <a:r>
              <a:rPr lang="en-US" dirty="0" smtClean="0"/>
              <a:t>Click to add heading</a:t>
            </a:r>
            <a:endParaRPr lang="en-US"/>
          </a:p>
        </p:txBody>
      </p:sp>
      <p:sp>
        <p:nvSpPr>
          <p:cNvPr id="18" name="Rectangle 11"/>
          <p:cNvSpPr>
            <a:spLocks noGrp="1"/>
          </p:cNvSpPr>
          <p:nvPr>
            <p:ph sz="quarter" idx="17"/>
          </p:nvPr>
        </p:nvSpPr>
        <p:spPr>
          <a:xfrm>
            <a:off x="301752" y="3547872"/>
            <a:ext cx="3965448"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1" name="Rectangle 8"/>
          <p:cNvSpPr>
            <a:spLocks noGrp="1"/>
          </p:cNvSpPr>
          <p:nvPr>
            <p:ph type="body" sz="quarter" idx="20" hasCustomPrompt="1"/>
          </p:nvPr>
        </p:nvSpPr>
        <p:spPr>
          <a:xfrm>
            <a:off x="4416552" y="3319272"/>
            <a:ext cx="3965448" cy="228600"/>
          </a:xfrm>
          <a:solidFill>
            <a:srgbClr val="00649D"/>
          </a:solidFill>
        </p:spPr>
        <p:txBody>
          <a:bodyPr/>
          <a:lstStyle>
            <a:lvl1pPr>
              <a:defRPr b="1">
                <a:solidFill>
                  <a:schemeClr val="bg1"/>
                </a:solidFill>
              </a:defRPr>
            </a:lvl1pPr>
            <a:extLst/>
          </a:lstStyle>
          <a:p>
            <a:pPr lvl="0"/>
            <a:r>
              <a:rPr lang="en-US" dirty="0" smtClean="0"/>
              <a:t>Click to add heading</a:t>
            </a:r>
            <a:endParaRPr lang="en-US"/>
          </a:p>
        </p:txBody>
      </p:sp>
      <p:sp>
        <p:nvSpPr>
          <p:cNvPr id="23" name="Rectangle 11"/>
          <p:cNvSpPr>
            <a:spLocks noGrp="1"/>
          </p:cNvSpPr>
          <p:nvPr>
            <p:ph sz="quarter" idx="21"/>
          </p:nvPr>
        </p:nvSpPr>
        <p:spPr>
          <a:xfrm>
            <a:off x="4416552" y="3547872"/>
            <a:ext cx="3965448"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Rectangle 19"/>
          <p:cNvSpPr>
            <a:spLocks noGrp="1"/>
          </p:cNvSpPr>
          <p:nvPr>
            <p:ph type="dt" sz="half" idx="22"/>
          </p:nvPr>
        </p:nvSpPr>
        <p:spPr/>
        <p:txBody>
          <a:bodyPr/>
          <a:lstStyle>
            <a:extLst/>
          </a:lstStyle>
          <a:p>
            <a:pPr algn="r"/>
            <a:fld id="{FEC9D3F2-7140-49B9-866C-D21246A5836E}" type="datetime1">
              <a:rPr lang="en-US" smtClean="0"/>
              <a:pPr algn="r"/>
              <a:t>03/11/2014</a:t>
            </a:fld>
            <a:endParaRPr lang="en-US"/>
          </a:p>
        </p:txBody>
      </p:sp>
      <p:sp>
        <p:nvSpPr>
          <p:cNvPr id="20" name="Rectangle 20"/>
          <p:cNvSpPr>
            <a:spLocks noGrp="1"/>
          </p:cNvSpPr>
          <p:nvPr>
            <p:ph type="sldNum" sz="quarter" idx="23"/>
          </p:nvPr>
        </p:nvSpPr>
        <p:spPr/>
        <p:txBody>
          <a:bodyPr/>
          <a:lstStyle>
            <a:extLst/>
          </a:lstStyle>
          <a:p>
            <a:pPr algn="r"/>
            <a:fld id="{256D3EEF-DE4E-429D-8EC4-DDC531AFF587}" type="slidenum">
              <a:rPr lang="en-US" sz="1000" smtClean="0"/>
              <a:pPr algn="r"/>
              <a:t>‹#›</a:t>
            </a:fld>
            <a:endParaRPr lang="en-US"/>
          </a:p>
        </p:txBody>
      </p:sp>
      <p:sp>
        <p:nvSpPr>
          <p:cNvPr id="22" name="Rectangle 22"/>
          <p:cNvSpPr>
            <a:spLocks noGrp="1"/>
          </p:cNvSpPr>
          <p:nvPr>
            <p:ph type="ftr" sz="quarter" idx="24"/>
          </p:nvPr>
        </p:nvSpPr>
        <p:spPr/>
        <p:txBody>
          <a:bodyPr/>
          <a:lstStyle>
            <a:extLst/>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Up">
    <p:spTree>
      <p:nvGrpSpPr>
        <p:cNvPr id="1" name=""/>
        <p:cNvGrpSpPr/>
        <p:nvPr/>
      </p:nvGrpSpPr>
      <p:grpSpPr>
        <a:xfrm>
          <a:off x="0" y="0"/>
          <a:ext cx="0" cy="0"/>
          <a:chOff x="0" y="0"/>
          <a:chExt cx="0" cy="0"/>
        </a:xfrm>
      </p:grpSpPr>
      <p:sp>
        <p:nvSpPr>
          <p:cNvPr id="19" name="Rectangle 2"/>
          <p:cNvSpPr>
            <a:spLocks noGrp="1"/>
          </p:cNvSpPr>
          <p:nvPr>
            <p:ph type="title"/>
          </p:nvPr>
        </p:nvSpPr>
        <p:spPr/>
        <p:txBody>
          <a:bodyPr/>
          <a:lstStyle>
            <a:extLst/>
          </a:lstStyle>
          <a:p>
            <a:r>
              <a:rPr lang="en-US" smtClean="0"/>
              <a:t>Click to edit Master title style</a:t>
            </a:r>
            <a:endParaRPr lang="en-US"/>
          </a:p>
        </p:txBody>
      </p:sp>
      <p:sp>
        <p:nvSpPr>
          <p:cNvPr id="16" name="Rectangle 8"/>
          <p:cNvSpPr>
            <a:spLocks noGrp="1"/>
          </p:cNvSpPr>
          <p:nvPr>
            <p:ph type="body" sz="quarter" idx="13" hasCustomPrompt="1"/>
          </p:nvPr>
        </p:nvSpPr>
        <p:spPr>
          <a:xfrm>
            <a:off x="304800" y="381000"/>
            <a:ext cx="3962400" cy="324042"/>
          </a:xfrm>
          <a:solidFill>
            <a:srgbClr val="00649D"/>
          </a:solidFill>
        </p:spPr>
        <p:txBody>
          <a:bodyPr/>
          <a:lstStyle>
            <a:lvl1pPr>
              <a:defRPr b="1">
                <a:solidFill>
                  <a:schemeClr val="bg1"/>
                </a:solidFill>
              </a:defRPr>
            </a:lvl1pPr>
            <a:extLst/>
          </a:lstStyle>
          <a:p>
            <a:pPr lvl="0"/>
            <a:r>
              <a:rPr lang="en-US" dirty="0" smtClean="0"/>
              <a:t>Click to add heading</a:t>
            </a:r>
            <a:endParaRPr lang="en-US"/>
          </a:p>
        </p:txBody>
      </p:sp>
      <p:sp>
        <p:nvSpPr>
          <p:cNvPr id="17" name="Rectangle 11"/>
          <p:cNvSpPr>
            <a:spLocks noGrp="1"/>
          </p:cNvSpPr>
          <p:nvPr>
            <p:ph sz="quarter" idx="15"/>
          </p:nvPr>
        </p:nvSpPr>
        <p:spPr>
          <a:xfrm>
            <a:off x="304800" y="714356"/>
            <a:ext cx="3962400" cy="2601868"/>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8" name="Rectangle 8"/>
          <p:cNvSpPr>
            <a:spLocks noGrp="1"/>
          </p:cNvSpPr>
          <p:nvPr>
            <p:ph type="body" sz="quarter" idx="16" hasCustomPrompt="1"/>
          </p:nvPr>
        </p:nvSpPr>
        <p:spPr>
          <a:xfrm>
            <a:off x="301752" y="3319272"/>
            <a:ext cx="3965448" cy="324042"/>
          </a:xfrm>
          <a:solidFill>
            <a:srgbClr val="00649D"/>
          </a:solidFill>
        </p:spPr>
        <p:txBody>
          <a:bodyPr/>
          <a:lstStyle>
            <a:lvl1pPr>
              <a:defRPr b="1">
                <a:solidFill>
                  <a:schemeClr val="bg1"/>
                </a:solidFill>
              </a:defRPr>
            </a:lvl1pPr>
            <a:extLst/>
          </a:lstStyle>
          <a:p>
            <a:pPr lvl="0"/>
            <a:r>
              <a:rPr lang="en-US" dirty="0" smtClean="0"/>
              <a:t>Click to add heading</a:t>
            </a:r>
            <a:endParaRPr lang="en-US"/>
          </a:p>
        </p:txBody>
      </p:sp>
      <p:sp>
        <p:nvSpPr>
          <p:cNvPr id="20" name="Rectangle 11"/>
          <p:cNvSpPr>
            <a:spLocks noGrp="1"/>
          </p:cNvSpPr>
          <p:nvPr>
            <p:ph sz="quarter" idx="17"/>
          </p:nvPr>
        </p:nvSpPr>
        <p:spPr>
          <a:xfrm>
            <a:off x="301752" y="3652628"/>
            <a:ext cx="3965448" cy="2601868"/>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1" name="Rectangle 8"/>
          <p:cNvSpPr>
            <a:spLocks noGrp="1"/>
          </p:cNvSpPr>
          <p:nvPr>
            <p:ph type="body" sz="quarter" idx="18" hasCustomPrompt="1"/>
          </p:nvPr>
        </p:nvSpPr>
        <p:spPr>
          <a:xfrm>
            <a:off x="4419600" y="381000"/>
            <a:ext cx="3962400" cy="324042"/>
          </a:xfrm>
          <a:solidFill>
            <a:srgbClr val="00649D"/>
          </a:solidFill>
        </p:spPr>
        <p:txBody>
          <a:bodyPr/>
          <a:lstStyle>
            <a:lvl1pPr>
              <a:defRPr b="1">
                <a:solidFill>
                  <a:schemeClr val="bg1"/>
                </a:solidFill>
              </a:defRPr>
            </a:lvl1pPr>
            <a:extLst/>
          </a:lstStyle>
          <a:p>
            <a:pPr lvl="0"/>
            <a:r>
              <a:rPr lang="en-US" dirty="0" smtClean="0"/>
              <a:t>Click to add heading</a:t>
            </a:r>
            <a:endParaRPr lang="en-US"/>
          </a:p>
        </p:txBody>
      </p:sp>
      <p:sp>
        <p:nvSpPr>
          <p:cNvPr id="24" name="Rectangle 11"/>
          <p:cNvSpPr>
            <a:spLocks noGrp="1"/>
          </p:cNvSpPr>
          <p:nvPr>
            <p:ph sz="quarter" idx="19"/>
          </p:nvPr>
        </p:nvSpPr>
        <p:spPr>
          <a:xfrm>
            <a:off x="4419600" y="714356"/>
            <a:ext cx="3962400" cy="2601868"/>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Rectangle 8"/>
          <p:cNvSpPr>
            <a:spLocks noGrp="1"/>
          </p:cNvSpPr>
          <p:nvPr>
            <p:ph type="body" sz="quarter" idx="20" hasCustomPrompt="1"/>
          </p:nvPr>
        </p:nvSpPr>
        <p:spPr>
          <a:xfrm>
            <a:off x="4416552" y="3319272"/>
            <a:ext cx="3965448" cy="324042"/>
          </a:xfrm>
          <a:solidFill>
            <a:srgbClr val="00649D"/>
          </a:solidFill>
        </p:spPr>
        <p:txBody>
          <a:bodyPr/>
          <a:lstStyle>
            <a:lvl1pPr>
              <a:defRPr b="1">
                <a:solidFill>
                  <a:schemeClr val="bg1"/>
                </a:solidFill>
              </a:defRPr>
            </a:lvl1pPr>
            <a:extLst/>
          </a:lstStyle>
          <a:p>
            <a:pPr lvl="0"/>
            <a:r>
              <a:rPr lang="en-US" dirty="0" smtClean="0"/>
              <a:t>Click to add heading</a:t>
            </a:r>
            <a:endParaRPr lang="en-US"/>
          </a:p>
        </p:txBody>
      </p:sp>
      <p:sp>
        <p:nvSpPr>
          <p:cNvPr id="26" name="Rectangle 11"/>
          <p:cNvSpPr>
            <a:spLocks noGrp="1"/>
          </p:cNvSpPr>
          <p:nvPr>
            <p:ph sz="quarter" idx="21"/>
          </p:nvPr>
        </p:nvSpPr>
        <p:spPr>
          <a:xfrm>
            <a:off x="4416552" y="3652628"/>
            <a:ext cx="3965448" cy="2601868"/>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3" name="Rectangle 23"/>
          <p:cNvSpPr>
            <a:spLocks noGrp="1"/>
          </p:cNvSpPr>
          <p:nvPr>
            <p:ph type="dt" sz="half" idx="22"/>
          </p:nvPr>
        </p:nvSpPr>
        <p:spPr/>
        <p:txBody>
          <a:bodyPr/>
          <a:lstStyle>
            <a:extLst/>
          </a:lstStyle>
          <a:p>
            <a:pPr algn="r"/>
            <a:fld id="{CBEC585F-C108-48D6-9331-6628A0FBB73B}" type="datetime1">
              <a:rPr lang="en-US" smtClean="0"/>
              <a:pPr algn="r"/>
              <a:t>03/11/2014</a:t>
            </a:fld>
            <a:endParaRPr lang="en-US"/>
          </a:p>
        </p:txBody>
      </p:sp>
      <p:sp>
        <p:nvSpPr>
          <p:cNvPr id="27" name="Rectangle 27"/>
          <p:cNvSpPr>
            <a:spLocks noGrp="1"/>
          </p:cNvSpPr>
          <p:nvPr>
            <p:ph type="sldNum" sz="quarter" idx="23"/>
          </p:nvPr>
        </p:nvSpPr>
        <p:spPr/>
        <p:txBody>
          <a:bodyPr/>
          <a:lstStyle>
            <a:extLst/>
          </a:lstStyle>
          <a:p>
            <a:pPr algn="r"/>
            <a:fld id="{256D3EEF-DE4E-429D-8EC4-DDC531AFF587}" type="slidenum">
              <a:rPr lang="en-US" sz="1000" smtClean="0"/>
              <a:pPr algn="r"/>
              <a:t>‹#›</a:t>
            </a:fld>
            <a:endParaRPr lang="en-US"/>
          </a:p>
        </p:txBody>
      </p:sp>
      <p:sp>
        <p:nvSpPr>
          <p:cNvPr id="28" name="Rectangle 28"/>
          <p:cNvSpPr>
            <a:spLocks noGrp="1"/>
          </p:cNvSpPr>
          <p:nvPr>
            <p:ph type="ftr" sz="quarter" idx="24"/>
          </p:nvPr>
        </p:nvSpPr>
        <p:spPr/>
        <p:txBody>
          <a:bodyPr/>
          <a:lstStyle>
            <a:extLst/>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Up: 1 Left, 3 Right">
    <p:spTree>
      <p:nvGrpSpPr>
        <p:cNvPr id="1" name=""/>
        <p:cNvGrpSpPr/>
        <p:nvPr/>
      </p:nvGrpSpPr>
      <p:grpSpPr>
        <a:xfrm>
          <a:off x="0" y="0"/>
          <a:ext cx="0" cy="0"/>
          <a:chOff x="0" y="0"/>
          <a:chExt cx="0" cy="0"/>
        </a:xfrm>
      </p:grpSpPr>
      <p:sp>
        <p:nvSpPr>
          <p:cNvPr id="4" name="Rectangle 2"/>
          <p:cNvSpPr>
            <a:spLocks noGrp="1"/>
          </p:cNvSpPr>
          <p:nvPr>
            <p:ph type="title"/>
          </p:nvPr>
        </p:nvSpPr>
        <p:spPr/>
        <p:txBody>
          <a:bodyPr/>
          <a:lstStyle>
            <a:extLst/>
          </a:lstStyle>
          <a:p>
            <a:r>
              <a:rPr lang="en-US" smtClean="0"/>
              <a:t>Click to edit Master title style</a:t>
            </a:r>
            <a:endParaRPr lang="en-US"/>
          </a:p>
        </p:txBody>
      </p:sp>
      <p:sp>
        <p:nvSpPr>
          <p:cNvPr id="10" name="Rectangle 8"/>
          <p:cNvSpPr>
            <a:spLocks noGrp="1"/>
          </p:cNvSpPr>
          <p:nvPr>
            <p:ph type="body" sz="quarter" idx="14" hasCustomPrompt="1"/>
          </p:nvPr>
        </p:nvSpPr>
        <p:spPr>
          <a:xfrm>
            <a:off x="4419600" y="381000"/>
            <a:ext cx="3962400"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8" name="Rectangle 11"/>
          <p:cNvSpPr>
            <a:spLocks noGrp="1"/>
          </p:cNvSpPr>
          <p:nvPr>
            <p:ph sz="quarter" idx="16"/>
          </p:nvPr>
        </p:nvSpPr>
        <p:spPr>
          <a:xfrm>
            <a:off x="4419600" y="732862"/>
            <a:ext cx="3962400" cy="1604954"/>
          </a:xfrm>
        </p:spPr>
        <p:txBody>
          <a:bodyPr/>
          <a:lstStyle>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Rectangle 8"/>
          <p:cNvSpPr>
            <a:spLocks noGrp="1"/>
          </p:cNvSpPr>
          <p:nvPr>
            <p:ph type="body" sz="quarter" idx="13" hasCustomPrompt="1"/>
          </p:nvPr>
        </p:nvSpPr>
        <p:spPr>
          <a:xfrm>
            <a:off x="304800" y="381000"/>
            <a:ext cx="3965448"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20" name="Rectangle 11"/>
          <p:cNvSpPr>
            <a:spLocks noGrp="1"/>
          </p:cNvSpPr>
          <p:nvPr>
            <p:ph sz="quarter" idx="15"/>
          </p:nvPr>
        </p:nvSpPr>
        <p:spPr>
          <a:xfrm>
            <a:off x="304800" y="714356"/>
            <a:ext cx="3962400" cy="5534044"/>
          </a:xfrm>
        </p:spPr>
        <p:txBody>
          <a:bodyPr/>
          <a:lstStyle>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Rectangle 8"/>
          <p:cNvSpPr>
            <a:spLocks noGrp="1"/>
          </p:cNvSpPr>
          <p:nvPr>
            <p:ph type="body" sz="quarter" idx="17" hasCustomPrompt="1"/>
          </p:nvPr>
        </p:nvSpPr>
        <p:spPr>
          <a:xfrm>
            <a:off x="4416552" y="2340864"/>
            <a:ext cx="3962400"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13" name="Rectangle 11"/>
          <p:cNvSpPr>
            <a:spLocks noGrp="1"/>
          </p:cNvSpPr>
          <p:nvPr>
            <p:ph sz="quarter" idx="18"/>
          </p:nvPr>
        </p:nvSpPr>
        <p:spPr>
          <a:xfrm>
            <a:off x="4416552" y="2692726"/>
            <a:ext cx="3962400" cy="160495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Rectangle 8"/>
          <p:cNvSpPr>
            <a:spLocks noGrp="1"/>
          </p:cNvSpPr>
          <p:nvPr>
            <p:ph type="body" sz="quarter" idx="19" hasCustomPrompt="1"/>
          </p:nvPr>
        </p:nvSpPr>
        <p:spPr>
          <a:xfrm>
            <a:off x="4419600" y="4291584"/>
            <a:ext cx="3962400"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15" name="Rectangle 11"/>
          <p:cNvSpPr>
            <a:spLocks noGrp="1"/>
          </p:cNvSpPr>
          <p:nvPr>
            <p:ph sz="quarter" idx="20"/>
          </p:nvPr>
        </p:nvSpPr>
        <p:spPr>
          <a:xfrm>
            <a:off x="4419600" y="4643446"/>
            <a:ext cx="3962400" cy="160495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Rectangle 17"/>
          <p:cNvSpPr>
            <a:spLocks noGrp="1"/>
          </p:cNvSpPr>
          <p:nvPr>
            <p:ph type="dt" sz="half" idx="21"/>
          </p:nvPr>
        </p:nvSpPr>
        <p:spPr/>
        <p:txBody>
          <a:bodyPr/>
          <a:lstStyle>
            <a:extLst/>
          </a:lstStyle>
          <a:p>
            <a:pPr algn="r"/>
            <a:fld id="{7293A964-5F5E-47DC-ABD9-08A6A9FFD04F}" type="datetime1">
              <a:rPr lang="en-US" smtClean="0"/>
              <a:pPr algn="r"/>
              <a:t>03/11/2014</a:t>
            </a:fld>
            <a:endParaRPr lang="en-US"/>
          </a:p>
        </p:txBody>
      </p:sp>
      <p:sp>
        <p:nvSpPr>
          <p:cNvPr id="18" name="Rectangle 18"/>
          <p:cNvSpPr>
            <a:spLocks noGrp="1"/>
          </p:cNvSpPr>
          <p:nvPr>
            <p:ph type="sldNum" sz="quarter" idx="22"/>
          </p:nvPr>
        </p:nvSpPr>
        <p:spPr/>
        <p:txBody>
          <a:bodyPr/>
          <a:lstStyle>
            <a:extLst/>
          </a:lstStyle>
          <a:p>
            <a:pPr algn="r"/>
            <a:fld id="{256D3EEF-DE4E-429D-8EC4-DDC531AFF587}" type="slidenum">
              <a:rPr lang="en-US" sz="1000" smtClean="0"/>
              <a:pPr algn="r"/>
              <a:t>‹#›</a:t>
            </a:fld>
            <a:endParaRPr lang="en-US"/>
          </a:p>
        </p:txBody>
      </p:sp>
      <p:sp>
        <p:nvSpPr>
          <p:cNvPr id="21" name="Rectangle 21"/>
          <p:cNvSpPr>
            <a:spLocks noGrp="1"/>
          </p:cNvSpPr>
          <p:nvPr>
            <p:ph type="ftr" sz="quarter" idx="23"/>
          </p:nvPr>
        </p:nvSpPr>
        <p:spPr/>
        <p:txBody>
          <a:bodyPr/>
          <a:lstStyle>
            <a:extLst/>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4-Up: 3 Left, 1 Right">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extLst/>
          </a:lstStyle>
          <a:p>
            <a:r>
              <a:rPr lang="en-US" smtClean="0"/>
              <a:t>Click to edit Master title style</a:t>
            </a:r>
            <a:endParaRPr lang="en-US"/>
          </a:p>
        </p:txBody>
      </p:sp>
      <p:sp>
        <p:nvSpPr>
          <p:cNvPr id="18" name="Rectangle 8"/>
          <p:cNvSpPr>
            <a:spLocks noGrp="1"/>
          </p:cNvSpPr>
          <p:nvPr>
            <p:ph type="body" sz="quarter" idx="13" hasCustomPrompt="1"/>
          </p:nvPr>
        </p:nvSpPr>
        <p:spPr>
          <a:xfrm>
            <a:off x="4416552" y="381000"/>
            <a:ext cx="3965448"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21" name="Rectangle 11"/>
          <p:cNvSpPr>
            <a:spLocks noGrp="1"/>
          </p:cNvSpPr>
          <p:nvPr>
            <p:ph sz="quarter" idx="15"/>
          </p:nvPr>
        </p:nvSpPr>
        <p:spPr>
          <a:xfrm>
            <a:off x="4416552" y="714356"/>
            <a:ext cx="3962400" cy="553404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Rectangle 8"/>
          <p:cNvSpPr>
            <a:spLocks noGrp="1"/>
          </p:cNvSpPr>
          <p:nvPr>
            <p:ph type="body" sz="quarter" idx="14" hasCustomPrompt="1"/>
          </p:nvPr>
        </p:nvSpPr>
        <p:spPr>
          <a:xfrm>
            <a:off x="304800" y="381000"/>
            <a:ext cx="3962400" cy="302318"/>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10" name="Rectangle 11"/>
          <p:cNvSpPr>
            <a:spLocks noGrp="1"/>
          </p:cNvSpPr>
          <p:nvPr>
            <p:ph sz="quarter" idx="16"/>
          </p:nvPr>
        </p:nvSpPr>
        <p:spPr>
          <a:xfrm>
            <a:off x="304800" y="714356"/>
            <a:ext cx="3962400" cy="1623460"/>
          </a:xfrm>
        </p:spPr>
        <p:txBody>
          <a:bodyPr/>
          <a:lstStyle>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Rectangle 8"/>
          <p:cNvSpPr>
            <a:spLocks noGrp="1"/>
          </p:cNvSpPr>
          <p:nvPr>
            <p:ph type="body" sz="quarter" idx="17" hasCustomPrompt="1"/>
          </p:nvPr>
        </p:nvSpPr>
        <p:spPr>
          <a:xfrm>
            <a:off x="301752" y="2340864"/>
            <a:ext cx="3962400" cy="302318"/>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14" name="Rectangle 11"/>
          <p:cNvSpPr>
            <a:spLocks noGrp="1"/>
          </p:cNvSpPr>
          <p:nvPr>
            <p:ph sz="quarter" idx="18"/>
          </p:nvPr>
        </p:nvSpPr>
        <p:spPr>
          <a:xfrm>
            <a:off x="301752" y="2674220"/>
            <a:ext cx="3962400" cy="1623460"/>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Rectangle 8"/>
          <p:cNvSpPr>
            <a:spLocks noGrp="1"/>
          </p:cNvSpPr>
          <p:nvPr>
            <p:ph type="body" sz="quarter" idx="19" hasCustomPrompt="1"/>
          </p:nvPr>
        </p:nvSpPr>
        <p:spPr>
          <a:xfrm>
            <a:off x="304800" y="4291584"/>
            <a:ext cx="3962400" cy="302318"/>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16" name="Rectangle 11"/>
          <p:cNvSpPr>
            <a:spLocks noGrp="1"/>
          </p:cNvSpPr>
          <p:nvPr>
            <p:ph sz="quarter" idx="20"/>
          </p:nvPr>
        </p:nvSpPr>
        <p:spPr>
          <a:xfrm>
            <a:off x="304800" y="4624940"/>
            <a:ext cx="3962400" cy="1623460"/>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Rectangle 17"/>
          <p:cNvSpPr>
            <a:spLocks noGrp="1"/>
          </p:cNvSpPr>
          <p:nvPr>
            <p:ph type="dt" sz="half" idx="21"/>
          </p:nvPr>
        </p:nvSpPr>
        <p:spPr/>
        <p:txBody>
          <a:bodyPr/>
          <a:lstStyle>
            <a:extLst/>
          </a:lstStyle>
          <a:p>
            <a:pPr algn="r"/>
            <a:fld id="{968C9C2A-D3B8-4543-8A47-F59C20C16D9A}" type="datetime1">
              <a:rPr lang="en-US" smtClean="0"/>
              <a:pPr algn="r"/>
              <a:t>03/11/2014</a:t>
            </a:fld>
            <a:endParaRPr lang="en-US" dirty="0"/>
          </a:p>
        </p:txBody>
      </p:sp>
      <p:sp>
        <p:nvSpPr>
          <p:cNvPr id="19" name="Rectangle 19"/>
          <p:cNvSpPr>
            <a:spLocks noGrp="1"/>
          </p:cNvSpPr>
          <p:nvPr>
            <p:ph type="sldNum" sz="quarter" idx="22"/>
          </p:nvPr>
        </p:nvSpPr>
        <p:spPr/>
        <p:txBody>
          <a:bodyPr/>
          <a:lstStyle>
            <a:extLst/>
          </a:lstStyle>
          <a:p>
            <a:pPr algn="r"/>
            <a:fld id="{256D3EEF-DE4E-429D-8EC4-DDC531AFF587}" type="slidenum">
              <a:rPr lang="en-US" sz="1000" smtClean="0"/>
              <a:pPr algn="r"/>
              <a:t>‹#›</a:t>
            </a:fld>
            <a:endParaRPr lang="en-US"/>
          </a:p>
        </p:txBody>
      </p:sp>
      <p:sp>
        <p:nvSpPr>
          <p:cNvPr id="20" name="Rectangle 20"/>
          <p:cNvSpPr>
            <a:spLocks noGrp="1"/>
          </p:cNvSpPr>
          <p:nvPr>
            <p:ph type="ftr" sz="quarter" idx="23"/>
          </p:nvPr>
        </p:nvSpPr>
        <p:spPr/>
        <p:txBody>
          <a:bodyPr/>
          <a:lstStyle>
            <a:extLst/>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5-Up: 2 Left, 3 Right">
    <p:spTree>
      <p:nvGrpSpPr>
        <p:cNvPr id="1" name=""/>
        <p:cNvGrpSpPr/>
        <p:nvPr/>
      </p:nvGrpSpPr>
      <p:grpSpPr>
        <a:xfrm>
          <a:off x="0" y="0"/>
          <a:ext cx="0" cy="0"/>
          <a:chOff x="0" y="0"/>
          <a:chExt cx="0" cy="0"/>
        </a:xfrm>
      </p:grpSpPr>
      <p:sp>
        <p:nvSpPr>
          <p:cNvPr id="20" name="Rectangle 2"/>
          <p:cNvSpPr>
            <a:spLocks noGrp="1"/>
          </p:cNvSpPr>
          <p:nvPr>
            <p:ph type="title"/>
          </p:nvPr>
        </p:nvSpPr>
        <p:spPr/>
        <p:txBody>
          <a:bodyPr/>
          <a:lstStyle>
            <a:extLst/>
          </a:lstStyle>
          <a:p>
            <a:r>
              <a:rPr lang="en-US" smtClean="0"/>
              <a:t>Click to edit Master title style</a:t>
            </a:r>
            <a:endParaRPr lang="en-US"/>
          </a:p>
        </p:txBody>
      </p:sp>
      <p:sp>
        <p:nvSpPr>
          <p:cNvPr id="23" name="Rectangle 8"/>
          <p:cNvSpPr>
            <a:spLocks noGrp="1"/>
          </p:cNvSpPr>
          <p:nvPr>
            <p:ph type="body" sz="quarter" idx="13" hasCustomPrompt="1"/>
          </p:nvPr>
        </p:nvSpPr>
        <p:spPr>
          <a:xfrm>
            <a:off x="304800" y="381000"/>
            <a:ext cx="3962400"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a:p>
        </p:txBody>
      </p:sp>
      <p:sp>
        <p:nvSpPr>
          <p:cNvPr id="24" name="Rectangle 11"/>
          <p:cNvSpPr>
            <a:spLocks noGrp="1"/>
          </p:cNvSpPr>
          <p:nvPr>
            <p:ph sz="quarter" idx="15"/>
          </p:nvPr>
        </p:nvSpPr>
        <p:spPr>
          <a:xfrm>
            <a:off x="304800" y="705042"/>
            <a:ext cx="3962400" cy="2611182"/>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Rectangle 8"/>
          <p:cNvSpPr>
            <a:spLocks noGrp="1"/>
          </p:cNvSpPr>
          <p:nvPr>
            <p:ph type="body" sz="quarter" idx="16" hasCustomPrompt="1"/>
          </p:nvPr>
        </p:nvSpPr>
        <p:spPr>
          <a:xfrm>
            <a:off x="301752" y="3319272"/>
            <a:ext cx="3965448"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a:p>
        </p:txBody>
      </p:sp>
      <p:sp>
        <p:nvSpPr>
          <p:cNvPr id="26" name="Rectangle 11"/>
          <p:cNvSpPr>
            <a:spLocks noGrp="1"/>
          </p:cNvSpPr>
          <p:nvPr>
            <p:ph sz="quarter" idx="17"/>
          </p:nvPr>
        </p:nvSpPr>
        <p:spPr>
          <a:xfrm>
            <a:off x="301752" y="3643314"/>
            <a:ext cx="3965448" cy="2611182"/>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8" name="Rectangle 8"/>
          <p:cNvSpPr>
            <a:spLocks noGrp="1"/>
          </p:cNvSpPr>
          <p:nvPr>
            <p:ph type="body" sz="quarter" idx="14" hasCustomPrompt="1"/>
          </p:nvPr>
        </p:nvSpPr>
        <p:spPr>
          <a:xfrm>
            <a:off x="4419600" y="381000"/>
            <a:ext cx="3962400"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29" name="Rectangle 11"/>
          <p:cNvSpPr>
            <a:spLocks noGrp="1"/>
          </p:cNvSpPr>
          <p:nvPr>
            <p:ph sz="quarter" idx="18"/>
          </p:nvPr>
        </p:nvSpPr>
        <p:spPr>
          <a:xfrm>
            <a:off x="4419600" y="732862"/>
            <a:ext cx="3962400" cy="1604954"/>
          </a:xfrm>
        </p:spPr>
        <p:txBody>
          <a:bodyPr/>
          <a:lstStyle>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1" name="Rectangle 8"/>
          <p:cNvSpPr>
            <a:spLocks noGrp="1"/>
          </p:cNvSpPr>
          <p:nvPr>
            <p:ph type="body" sz="quarter" idx="19" hasCustomPrompt="1"/>
          </p:nvPr>
        </p:nvSpPr>
        <p:spPr>
          <a:xfrm>
            <a:off x="4416552" y="2340864"/>
            <a:ext cx="3962400"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32" name="Rectangle 11"/>
          <p:cNvSpPr>
            <a:spLocks noGrp="1"/>
          </p:cNvSpPr>
          <p:nvPr>
            <p:ph sz="quarter" idx="20"/>
          </p:nvPr>
        </p:nvSpPr>
        <p:spPr>
          <a:xfrm>
            <a:off x="4416552" y="2692726"/>
            <a:ext cx="3962400" cy="160495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3" name="Rectangle 8"/>
          <p:cNvSpPr>
            <a:spLocks noGrp="1"/>
          </p:cNvSpPr>
          <p:nvPr>
            <p:ph type="body" sz="quarter" idx="21" hasCustomPrompt="1"/>
          </p:nvPr>
        </p:nvSpPr>
        <p:spPr>
          <a:xfrm>
            <a:off x="4419600" y="4291584"/>
            <a:ext cx="3962400"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34" name="Rectangle 11"/>
          <p:cNvSpPr>
            <a:spLocks noGrp="1"/>
          </p:cNvSpPr>
          <p:nvPr>
            <p:ph sz="quarter" idx="22"/>
          </p:nvPr>
        </p:nvSpPr>
        <p:spPr>
          <a:xfrm>
            <a:off x="4419600" y="4643446"/>
            <a:ext cx="3962400" cy="160495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Rectangle 16"/>
          <p:cNvSpPr>
            <a:spLocks noGrp="1"/>
          </p:cNvSpPr>
          <p:nvPr>
            <p:ph type="dt" sz="half" idx="23"/>
          </p:nvPr>
        </p:nvSpPr>
        <p:spPr/>
        <p:txBody>
          <a:bodyPr/>
          <a:lstStyle>
            <a:extLst/>
          </a:lstStyle>
          <a:p>
            <a:pPr algn="r"/>
            <a:fld id="{29ED4C97-3C5D-482A-99AD-AD992C3024DE}" type="datetime1">
              <a:rPr lang="en-US" smtClean="0"/>
              <a:pPr algn="r"/>
              <a:t>03/11/2014</a:t>
            </a:fld>
            <a:endParaRPr lang="en-US"/>
          </a:p>
        </p:txBody>
      </p:sp>
      <p:sp>
        <p:nvSpPr>
          <p:cNvPr id="17" name="Rectangle 17"/>
          <p:cNvSpPr>
            <a:spLocks noGrp="1"/>
          </p:cNvSpPr>
          <p:nvPr>
            <p:ph type="sldNum" sz="quarter" idx="24"/>
          </p:nvPr>
        </p:nvSpPr>
        <p:spPr/>
        <p:txBody>
          <a:bodyPr/>
          <a:lstStyle>
            <a:extLst/>
          </a:lstStyle>
          <a:p>
            <a:pPr algn="r"/>
            <a:fld id="{256D3EEF-DE4E-429D-8EC4-DDC531AFF587}" type="slidenum">
              <a:rPr lang="en-US" sz="1000" smtClean="0"/>
              <a:pPr algn="r"/>
              <a:t>‹#›</a:t>
            </a:fld>
            <a:endParaRPr lang="en-US"/>
          </a:p>
        </p:txBody>
      </p:sp>
      <p:sp>
        <p:nvSpPr>
          <p:cNvPr id="18" name="Rectangle 18"/>
          <p:cNvSpPr>
            <a:spLocks noGrp="1"/>
          </p:cNvSpPr>
          <p:nvPr>
            <p:ph type="ftr" sz="quarter" idx="25"/>
          </p:nvPr>
        </p:nvSpPr>
        <p:spPr/>
        <p:txBody>
          <a:bodyPr/>
          <a:lstStyle>
            <a:extLst/>
          </a:lstStyle>
          <a:p>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5-Up: 3 Left, 2 Right">
    <p:spTree>
      <p:nvGrpSpPr>
        <p:cNvPr id="1" name=""/>
        <p:cNvGrpSpPr/>
        <p:nvPr/>
      </p:nvGrpSpPr>
      <p:grpSpPr>
        <a:xfrm>
          <a:off x="0" y="0"/>
          <a:ext cx="0" cy="0"/>
          <a:chOff x="0" y="0"/>
          <a:chExt cx="0" cy="0"/>
        </a:xfrm>
      </p:grpSpPr>
      <p:sp>
        <p:nvSpPr>
          <p:cNvPr id="5" name="Rectangle 2"/>
          <p:cNvSpPr>
            <a:spLocks noGrp="1"/>
          </p:cNvSpPr>
          <p:nvPr>
            <p:ph type="title"/>
          </p:nvPr>
        </p:nvSpPr>
        <p:spPr/>
        <p:txBody>
          <a:bodyPr/>
          <a:lstStyle>
            <a:extLst/>
          </a:lstStyle>
          <a:p>
            <a:r>
              <a:rPr lang="en-US" smtClean="0"/>
              <a:t>Click to edit Master title style</a:t>
            </a:r>
            <a:endParaRPr lang="en-US"/>
          </a:p>
        </p:txBody>
      </p:sp>
      <p:sp>
        <p:nvSpPr>
          <p:cNvPr id="21" name="Rectangle 8"/>
          <p:cNvSpPr>
            <a:spLocks noGrp="1"/>
          </p:cNvSpPr>
          <p:nvPr>
            <p:ph type="body" sz="quarter" idx="14" hasCustomPrompt="1"/>
          </p:nvPr>
        </p:nvSpPr>
        <p:spPr>
          <a:xfrm>
            <a:off x="307848" y="381000"/>
            <a:ext cx="3962400"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22" name="Rectangle 11"/>
          <p:cNvSpPr>
            <a:spLocks noGrp="1"/>
          </p:cNvSpPr>
          <p:nvPr>
            <p:ph sz="quarter" idx="16"/>
          </p:nvPr>
        </p:nvSpPr>
        <p:spPr>
          <a:xfrm>
            <a:off x="307848" y="714356"/>
            <a:ext cx="3962400" cy="1623460"/>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5" name="Rectangle 8"/>
          <p:cNvSpPr>
            <a:spLocks noGrp="1"/>
          </p:cNvSpPr>
          <p:nvPr>
            <p:ph type="body" sz="quarter" idx="17" hasCustomPrompt="1"/>
          </p:nvPr>
        </p:nvSpPr>
        <p:spPr>
          <a:xfrm>
            <a:off x="304800" y="2340864"/>
            <a:ext cx="3962400"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26" name="Rectangle 11"/>
          <p:cNvSpPr>
            <a:spLocks noGrp="1"/>
          </p:cNvSpPr>
          <p:nvPr>
            <p:ph sz="quarter" idx="18"/>
          </p:nvPr>
        </p:nvSpPr>
        <p:spPr>
          <a:xfrm>
            <a:off x="304800" y="2674220"/>
            <a:ext cx="3962400" cy="1623460"/>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7" name="Rectangle 8"/>
          <p:cNvSpPr>
            <a:spLocks noGrp="1"/>
          </p:cNvSpPr>
          <p:nvPr>
            <p:ph type="body" sz="quarter" idx="19" hasCustomPrompt="1"/>
          </p:nvPr>
        </p:nvSpPr>
        <p:spPr>
          <a:xfrm>
            <a:off x="307848" y="4291584"/>
            <a:ext cx="3962400"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28" name="Rectangle 11"/>
          <p:cNvSpPr>
            <a:spLocks noGrp="1"/>
          </p:cNvSpPr>
          <p:nvPr>
            <p:ph sz="quarter" idx="20"/>
          </p:nvPr>
        </p:nvSpPr>
        <p:spPr>
          <a:xfrm>
            <a:off x="307848" y="4624940"/>
            <a:ext cx="3962400" cy="1623460"/>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Rectangle 8"/>
          <p:cNvSpPr>
            <a:spLocks noGrp="1"/>
          </p:cNvSpPr>
          <p:nvPr>
            <p:ph type="body" sz="quarter" idx="21" hasCustomPrompt="1"/>
          </p:nvPr>
        </p:nvSpPr>
        <p:spPr>
          <a:xfrm>
            <a:off x="4419600" y="381000"/>
            <a:ext cx="3962400"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a:p>
        </p:txBody>
      </p:sp>
      <p:sp>
        <p:nvSpPr>
          <p:cNvPr id="13" name="Rectangle 11"/>
          <p:cNvSpPr>
            <a:spLocks noGrp="1"/>
          </p:cNvSpPr>
          <p:nvPr>
            <p:ph sz="quarter" idx="22"/>
          </p:nvPr>
        </p:nvSpPr>
        <p:spPr>
          <a:xfrm>
            <a:off x="4419600" y="705042"/>
            <a:ext cx="3962400" cy="2611182"/>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 name="Rectangle 8"/>
          <p:cNvSpPr>
            <a:spLocks noGrp="1"/>
          </p:cNvSpPr>
          <p:nvPr>
            <p:ph type="body" sz="quarter" idx="23" hasCustomPrompt="1"/>
          </p:nvPr>
        </p:nvSpPr>
        <p:spPr>
          <a:xfrm>
            <a:off x="4416552" y="3319272"/>
            <a:ext cx="3965448"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a:p>
        </p:txBody>
      </p:sp>
      <p:sp>
        <p:nvSpPr>
          <p:cNvPr id="16" name="Rectangle 11"/>
          <p:cNvSpPr>
            <a:spLocks noGrp="1"/>
          </p:cNvSpPr>
          <p:nvPr>
            <p:ph sz="quarter" idx="24"/>
          </p:nvPr>
        </p:nvSpPr>
        <p:spPr>
          <a:xfrm>
            <a:off x="4416552" y="3643314"/>
            <a:ext cx="3965448" cy="2611182"/>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Rectangle 17"/>
          <p:cNvSpPr>
            <a:spLocks noGrp="1"/>
          </p:cNvSpPr>
          <p:nvPr>
            <p:ph type="dt" sz="half" idx="25"/>
          </p:nvPr>
        </p:nvSpPr>
        <p:spPr/>
        <p:txBody>
          <a:bodyPr/>
          <a:lstStyle>
            <a:extLst/>
          </a:lstStyle>
          <a:p>
            <a:pPr algn="r"/>
            <a:fld id="{3EF8FEE9-63ED-4C1B-8C25-9B47C2DA1E72}" type="datetime1">
              <a:rPr lang="en-US" smtClean="0"/>
              <a:pPr algn="r"/>
              <a:t>03/11/2014</a:t>
            </a:fld>
            <a:endParaRPr lang="en-US"/>
          </a:p>
        </p:txBody>
      </p:sp>
      <p:sp>
        <p:nvSpPr>
          <p:cNvPr id="18" name="Rectangle 18"/>
          <p:cNvSpPr>
            <a:spLocks noGrp="1"/>
          </p:cNvSpPr>
          <p:nvPr>
            <p:ph type="sldNum" sz="quarter" idx="26"/>
          </p:nvPr>
        </p:nvSpPr>
        <p:spPr/>
        <p:txBody>
          <a:bodyPr/>
          <a:lstStyle>
            <a:extLst/>
          </a:lstStyle>
          <a:p>
            <a:pPr algn="r"/>
            <a:fld id="{256D3EEF-DE4E-429D-8EC4-DDC531AFF587}" type="slidenum">
              <a:rPr lang="en-US" sz="1000" smtClean="0"/>
              <a:pPr algn="r"/>
              <a:t>‹#›</a:t>
            </a:fld>
            <a:endParaRPr lang="en-US"/>
          </a:p>
        </p:txBody>
      </p:sp>
      <p:sp>
        <p:nvSpPr>
          <p:cNvPr id="23" name="Rectangle 23"/>
          <p:cNvSpPr>
            <a:spLocks noGrp="1"/>
          </p:cNvSpPr>
          <p:nvPr>
            <p:ph type="ftr" sz="quarter" idx="27"/>
          </p:nvPr>
        </p:nvSpPr>
        <p:spPr/>
        <p:txBody>
          <a:bodyPr/>
          <a:lstStyle>
            <a:extLst/>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ombstones">
    <p:spTree>
      <p:nvGrpSpPr>
        <p:cNvPr id="1" name=""/>
        <p:cNvGrpSpPr/>
        <p:nvPr/>
      </p:nvGrpSpPr>
      <p:grpSpPr>
        <a:xfrm>
          <a:off x="0" y="0"/>
          <a:ext cx="0" cy="0"/>
          <a:chOff x="0" y="0"/>
          <a:chExt cx="0" cy="0"/>
        </a:xfrm>
      </p:grpSpPr>
      <p:sp>
        <p:nvSpPr>
          <p:cNvPr id="23" name="Rectangle 2"/>
          <p:cNvSpPr>
            <a:spLocks noGrp="1"/>
          </p:cNvSpPr>
          <p:nvPr>
            <p:ph type="title"/>
          </p:nvPr>
        </p:nvSpPr>
        <p:spPr/>
        <p:txBody>
          <a:bodyPr/>
          <a:lstStyle>
            <a:extLst/>
          </a:lstStyle>
          <a:p>
            <a:r>
              <a:rPr lang="en-US" smtClean="0"/>
              <a:t>Click to edit Master title style</a:t>
            </a:r>
            <a:endParaRPr lang="en-US"/>
          </a:p>
        </p:txBody>
      </p:sp>
      <p:sp>
        <p:nvSpPr>
          <p:cNvPr id="9" name="Rectangle 6"/>
          <p:cNvSpPr/>
          <p:nvPr/>
        </p:nvSpPr>
        <p:spPr>
          <a:xfrm>
            <a:off x="1371600" y="14478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8" name="Rectangle 6"/>
          <p:cNvSpPr/>
          <p:nvPr/>
        </p:nvSpPr>
        <p:spPr>
          <a:xfrm>
            <a:off x="1371600" y="38862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26" name="Rectangle 6"/>
          <p:cNvSpPr/>
          <p:nvPr/>
        </p:nvSpPr>
        <p:spPr>
          <a:xfrm>
            <a:off x="3505200" y="14478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25" name="Rectangle 6"/>
          <p:cNvSpPr/>
          <p:nvPr/>
        </p:nvSpPr>
        <p:spPr>
          <a:xfrm>
            <a:off x="3505200" y="38862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31" name="Rectangle 6"/>
          <p:cNvSpPr/>
          <p:nvPr/>
        </p:nvSpPr>
        <p:spPr>
          <a:xfrm>
            <a:off x="5638800" y="14478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3" name="Rectangle 6"/>
          <p:cNvSpPr/>
          <p:nvPr/>
        </p:nvSpPr>
        <p:spPr>
          <a:xfrm>
            <a:off x="5638800" y="38862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24" name="Rectangle 10"/>
          <p:cNvSpPr>
            <a:spLocks noGrp="1"/>
          </p:cNvSpPr>
          <p:nvPr>
            <p:ph type="pic" sz="quarter" idx="13" hasCustomPrompt="1"/>
          </p:nvPr>
        </p:nvSpPr>
        <p:spPr>
          <a:xfrm>
            <a:off x="1524000" y="1600200"/>
            <a:ext cx="1371600" cy="685800"/>
          </a:xfrm>
        </p:spPr>
        <p:txBody>
          <a:bodyPr/>
          <a:lstStyle>
            <a:extLst/>
          </a:lstStyle>
          <a:p>
            <a:r>
              <a:rPr lang="en-US" dirty="0" smtClean="0"/>
              <a:t>Company</a:t>
            </a:r>
            <a:r>
              <a:rPr lang="en-US" baseline="0" dirty="0" smtClean="0"/>
              <a:t> Logo</a:t>
            </a:r>
            <a:endParaRPr lang="en-US" dirty="0"/>
          </a:p>
        </p:txBody>
      </p:sp>
      <p:sp>
        <p:nvSpPr>
          <p:cNvPr id="19" name="Rectangle 10"/>
          <p:cNvSpPr>
            <a:spLocks noGrp="1"/>
          </p:cNvSpPr>
          <p:nvPr>
            <p:ph type="pic" sz="quarter" idx="29" hasCustomPrompt="1"/>
          </p:nvPr>
        </p:nvSpPr>
        <p:spPr>
          <a:xfrm>
            <a:off x="1524000" y="4038600"/>
            <a:ext cx="1371600" cy="685800"/>
          </a:xfrm>
        </p:spPr>
        <p:txBody>
          <a:bodyPr/>
          <a:lstStyle>
            <a:extLst/>
          </a:lstStyle>
          <a:p>
            <a:r>
              <a:rPr lang="en-US" dirty="0" smtClean="0"/>
              <a:t>Company</a:t>
            </a:r>
            <a:r>
              <a:rPr lang="en-US" baseline="0" dirty="0" smtClean="0"/>
              <a:t> Logo</a:t>
            </a:r>
            <a:endParaRPr lang="en-US" dirty="0"/>
          </a:p>
        </p:txBody>
      </p:sp>
      <p:sp>
        <p:nvSpPr>
          <p:cNvPr id="27" name="Rectangle 10"/>
          <p:cNvSpPr>
            <a:spLocks noGrp="1"/>
          </p:cNvSpPr>
          <p:nvPr>
            <p:ph type="pic" sz="quarter" idx="17" hasCustomPrompt="1"/>
          </p:nvPr>
        </p:nvSpPr>
        <p:spPr>
          <a:xfrm>
            <a:off x="3657600" y="1600200"/>
            <a:ext cx="1371600" cy="685800"/>
          </a:xfrm>
        </p:spPr>
        <p:txBody>
          <a:bodyPr/>
          <a:lstStyle>
            <a:extLst/>
          </a:lstStyle>
          <a:p>
            <a:r>
              <a:rPr lang="en-US" dirty="0" smtClean="0"/>
              <a:t>Company</a:t>
            </a:r>
            <a:r>
              <a:rPr lang="en-US" baseline="0" dirty="0" smtClean="0"/>
              <a:t> Logo</a:t>
            </a:r>
            <a:endParaRPr lang="en-US" dirty="0"/>
          </a:p>
        </p:txBody>
      </p:sp>
      <p:sp>
        <p:nvSpPr>
          <p:cNvPr id="11" name="Rectangle 10"/>
          <p:cNvSpPr>
            <a:spLocks noGrp="1"/>
          </p:cNvSpPr>
          <p:nvPr>
            <p:ph type="pic" sz="quarter" idx="30" hasCustomPrompt="1"/>
          </p:nvPr>
        </p:nvSpPr>
        <p:spPr>
          <a:xfrm>
            <a:off x="3657600" y="4038600"/>
            <a:ext cx="1371600" cy="685800"/>
          </a:xfrm>
        </p:spPr>
        <p:txBody>
          <a:bodyPr/>
          <a:lstStyle>
            <a:extLst/>
          </a:lstStyle>
          <a:p>
            <a:r>
              <a:rPr lang="en-US" dirty="0" smtClean="0"/>
              <a:t>Company</a:t>
            </a:r>
            <a:r>
              <a:rPr lang="en-US" baseline="0" dirty="0" smtClean="0"/>
              <a:t> Logo</a:t>
            </a:r>
            <a:endParaRPr lang="en-US" dirty="0"/>
          </a:p>
        </p:txBody>
      </p:sp>
      <p:sp>
        <p:nvSpPr>
          <p:cNvPr id="4" name="Rectangle 10"/>
          <p:cNvSpPr>
            <a:spLocks noGrp="1"/>
          </p:cNvSpPr>
          <p:nvPr>
            <p:ph type="pic" sz="quarter" idx="21" hasCustomPrompt="1"/>
          </p:nvPr>
        </p:nvSpPr>
        <p:spPr>
          <a:xfrm>
            <a:off x="5791200" y="1600200"/>
            <a:ext cx="1371600" cy="685800"/>
          </a:xfrm>
        </p:spPr>
        <p:txBody>
          <a:bodyPr/>
          <a:lstStyle>
            <a:extLst/>
          </a:lstStyle>
          <a:p>
            <a:r>
              <a:rPr lang="en-US" dirty="0" smtClean="0"/>
              <a:t>Company</a:t>
            </a:r>
            <a:r>
              <a:rPr lang="en-US" baseline="0" dirty="0" smtClean="0"/>
              <a:t> Logo</a:t>
            </a:r>
            <a:endParaRPr lang="en-US" dirty="0"/>
          </a:p>
        </p:txBody>
      </p:sp>
      <p:sp>
        <p:nvSpPr>
          <p:cNvPr id="15" name="Rectangle 10"/>
          <p:cNvSpPr>
            <a:spLocks noGrp="1"/>
          </p:cNvSpPr>
          <p:nvPr>
            <p:ph type="pic" sz="quarter" idx="31" hasCustomPrompt="1"/>
          </p:nvPr>
        </p:nvSpPr>
        <p:spPr>
          <a:xfrm>
            <a:off x="5791200" y="4038600"/>
            <a:ext cx="1371600" cy="685800"/>
          </a:xfrm>
        </p:spPr>
        <p:txBody>
          <a:bodyPr/>
          <a:lstStyle>
            <a:extLst/>
          </a:lstStyle>
          <a:p>
            <a:r>
              <a:rPr lang="en-US" dirty="0" smtClean="0"/>
              <a:t>Company</a:t>
            </a:r>
            <a:r>
              <a:rPr lang="en-US" baseline="0" dirty="0" smtClean="0"/>
              <a:t> Logo</a:t>
            </a:r>
            <a:endParaRPr lang="en-US" dirty="0"/>
          </a:p>
        </p:txBody>
      </p:sp>
      <p:sp>
        <p:nvSpPr>
          <p:cNvPr id="7" name="Rectangle 12"/>
          <p:cNvSpPr>
            <a:spLocks noGrp="1"/>
          </p:cNvSpPr>
          <p:nvPr>
            <p:ph type="body" sz="quarter" idx="14" hasCustomPrompt="1"/>
          </p:nvPr>
        </p:nvSpPr>
        <p:spPr>
          <a:xfrm>
            <a:off x="1524000" y="2895600"/>
            <a:ext cx="1371600" cy="304800"/>
          </a:xfrm>
        </p:spPr>
        <p:txBody>
          <a:bodyPr anchor="ctr"/>
          <a:lstStyle>
            <a:lvl1pPr algn="ctr">
              <a:defRPr b="1"/>
            </a:lvl1pPr>
            <a:extLst/>
          </a:lstStyle>
          <a:p>
            <a:pPr lvl="0"/>
            <a:r>
              <a:rPr lang="en-US" dirty="0" smtClean="0"/>
              <a:t>Amount</a:t>
            </a:r>
            <a:endParaRPr lang="en-US" dirty="0"/>
          </a:p>
        </p:txBody>
      </p:sp>
      <p:sp>
        <p:nvSpPr>
          <p:cNvPr id="28" name="Rectangle 12"/>
          <p:cNvSpPr>
            <a:spLocks noGrp="1"/>
          </p:cNvSpPr>
          <p:nvPr>
            <p:ph type="body" sz="quarter" idx="33" hasCustomPrompt="1"/>
          </p:nvPr>
        </p:nvSpPr>
        <p:spPr>
          <a:xfrm>
            <a:off x="1524000" y="5334000"/>
            <a:ext cx="1371600" cy="304800"/>
          </a:xfrm>
        </p:spPr>
        <p:txBody>
          <a:bodyPr anchor="ctr"/>
          <a:lstStyle>
            <a:lvl1pPr algn="ctr">
              <a:defRPr b="1"/>
            </a:lvl1pPr>
            <a:extLst/>
          </a:lstStyle>
          <a:p>
            <a:pPr lvl="0"/>
            <a:r>
              <a:rPr lang="en-US" dirty="0" smtClean="0"/>
              <a:t>Amount</a:t>
            </a:r>
            <a:endParaRPr lang="en-US" dirty="0"/>
          </a:p>
        </p:txBody>
      </p:sp>
      <p:sp>
        <p:nvSpPr>
          <p:cNvPr id="30" name="Rectangle 12"/>
          <p:cNvSpPr>
            <a:spLocks noGrp="1"/>
          </p:cNvSpPr>
          <p:nvPr>
            <p:ph type="body" sz="quarter" idx="18" hasCustomPrompt="1"/>
          </p:nvPr>
        </p:nvSpPr>
        <p:spPr>
          <a:xfrm>
            <a:off x="3657600" y="2895600"/>
            <a:ext cx="1371600" cy="304800"/>
          </a:xfrm>
        </p:spPr>
        <p:txBody>
          <a:bodyPr anchor="ctr"/>
          <a:lstStyle>
            <a:lvl1pPr algn="ctr">
              <a:defRPr b="1"/>
            </a:lvl1pPr>
            <a:extLst/>
          </a:lstStyle>
          <a:p>
            <a:pPr lvl="0"/>
            <a:r>
              <a:rPr lang="en-US" dirty="0" smtClean="0"/>
              <a:t>Amount</a:t>
            </a:r>
            <a:endParaRPr lang="en-US" dirty="0"/>
          </a:p>
        </p:txBody>
      </p:sp>
      <p:sp>
        <p:nvSpPr>
          <p:cNvPr id="13" name="Rectangle 12"/>
          <p:cNvSpPr>
            <a:spLocks noGrp="1"/>
          </p:cNvSpPr>
          <p:nvPr>
            <p:ph type="body" sz="quarter" idx="34" hasCustomPrompt="1"/>
          </p:nvPr>
        </p:nvSpPr>
        <p:spPr>
          <a:xfrm>
            <a:off x="3657600" y="5334000"/>
            <a:ext cx="1371600" cy="304800"/>
          </a:xfrm>
        </p:spPr>
        <p:txBody>
          <a:bodyPr anchor="ctr"/>
          <a:lstStyle>
            <a:lvl1pPr algn="ctr">
              <a:defRPr b="1"/>
            </a:lvl1pPr>
            <a:extLst/>
          </a:lstStyle>
          <a:p>
            <a:pPr lvl="0"/>
            <a:r>
              <a:rPr lang="en-US" dirty="0" smtClean="0"/>
              <a:t>Amount</a:t>
            </a:r>
            <a:endParaRPr lang="en-US" dirty="0"/>
          </a:p>
        </p:txBody>
      </p:sp>
      <p:sp>
        <p:nvSpPr>
          <p:cNvPr id="14" name="Rectangle 12"/>
          <p:cNvSpPr>
            <a:spLocks noGrp="1"/>
          </p:cNvSpPr>
          <p:nvPr>
            <p:ph type="body" sz="quarter" idx="22" hasCustomPrompt="1"/>
          </p:nvPr>
        </p:nvSpPr>
        <p:spPr>
          <a:xfrm>
            <a:off x="5791200" y="2895600"/>
            <a:ext cx="1371600" cy="304800"/>
          </a:xfrm>
        </p:spPr>
        <p:txBody>
          <a:bodyPr anchor="ctr"/>
          <a:lstStyle>
            <a:lvl1pPr algn="ctr">
              <a:defRPr b="1"/>
            </a:lvl1pPr>
            <a:extLst/>
          </a:lstStyle>
          <a:p>
            <a:pPr lvl="0"/>
            <a:r>
              <a:rPr lang="en-US" dirty="0" smtClean="0"/>
              <a:t>Amount</a:t>
            </a:r>
            <a:endParaRPr lang="en-US" dirty="0"/>
          </a:p>
        </p:txBody>
      </p:sp>
      <p:sp>
        <p:nvSpPr>
          <p:cNvPr id="2" name="Rectangle 12"/>
          <p:cNvSpPr>
            <a:spLocks noGrp="1"/>
          </p:cNvSpPr>
          <p:nvPr>
            <p:ph type="body" sz="quarter" idx="35" hasCustomPrompt="1"/>
          </p:nvPr>
        </p:nvSpPr>
        <p:spPr>
          <a:xfrm>
            <a:off x="5791200" y="5334000"/>
            <a:ext cx="1371600" cy="304800"/>
          </a:xfrm>
        </p:spPr>
        <p:txBody>
          <a:bodyPr anchor="ctr"/>
          <a:lstStyle>
            <a:lvl1pPr algn="ctr">
              <a:defRPr b="1"/>
            </a:lvl1pPr>
            <a:extLst/>
          </a:lstStyle>
          <a:p>
            <a:pPr lvl="0"/>
            <a:r>
              <a:rPr lang="en-US" dirty="0" smtClean="0"/>
              <a:t>Amount</a:t>
            </a:r>
            <a:endParaRPr lang="en-US" dirty="0"/>
          </a:p>
        </p:txBody>
      </p:sp>
      <p:sp>
        <p:nvSpPr>
          <p:cNvPr id="44" name="Rectangle 11"/>
          <p:cNvSpPr>
            <a:spLocks noGrp="1"/>
          </p:cNvSpPr>
          <p:nvPr>
            <p:ph type="body" sz="quarter" idx="15" hasCustomPrompt="1"/>
          </p:nvPr>
        </p:nvSpPr>
        <p:spPr>
          <a:xfrm>
            <a:off x="1524000" y="3200400"/>
            <a:ext cx="1371600" cy="152400"/>
          </a:xfrm>
        </p:spPr>
        <p:txBody>
          <a:bodyPr anchor="ctr">
            <a:noAutofit/>
          </a:bodyPr>
          <a:lstStyle>
            <a:lvl1pPr algn="ctr">
              <a:defRPr sz="800" i="1"/>
            </a:lvl1pPr>
            <a:extLst/>
          </a:lstStyle>
          <a:p>
            <a:pPr lvl="0"/>
            <a:r>
              <a:rPr lang="en-US" dirty="0" smtClean="0"/>
              <a:t>Date</a:t>
            </a:r>
            <a:endParaRPr lang="en-US" dirty="0"/>
          </a:p>
        </p:txBody>
      </p:sp>
      <p:sp>
        <p:nvSpPr>
          <p:cNvPr id="35" name="Rectangle 11"/>
          <p:cNvSpPr>
            <a:spLocks noGrp="1"/>
          </p:cNvSpPr>
          <p:nvPr>
            <p:ph type="body" sz="quarter" idx="37" hasCustomPrompt="1"/>
          </p:nvPr>
        </p:nvSpPr>
        <p:spPr>
          <a:xfrm>
            <a:off x="1524000" y="5638800"/>
            <a:ext cx="1371600" cy="152400"/>
          </a:xfrm>
        </p:spPr>
        <p:txBody>
          <a:bodyPr anchor="ctr">
            <a:noAutofit/>
          </a:bodyPr>
          <a:lstStyle>
            <a:lvl1pPr algn="ctr">
              <a:defRPr sz="800" i="1"/>
            </a:lvl1pPr>
            <a:extLst/>
          </a:lstStyle>
          <a:p>
            <a:pPr lvl="0"/>
            <a:r>
              <a:rPr lang="en-US" dirty="0" smtClean="0"/>
              <a:t>Date</a:t>
            </a:r>
            <a:endParaRPr lang="en-US" dirty="0"/>
          </a:p>
        </p:txBody>
      </p:sp>
      <p:sp>
        <p:nvSpPr>
          <p:cNvPr id="34" name="Rectangle 11"/>
          <p:cNvSpPr>
            <a:spLocks noGrp="1"/>
          </p:cNvSpPr>
          <p:nvPr>
            <p:ph type="body" sz="quarter" idx="19" hasCustomPrompt="1"/>
          </p:nvPr>
        </p:nvSpPr>
        <p:spPr>
          <a:xfrm>
            <a:off x="3657600" y="3200400"/>
            <a:ext cx="1371600" cy="152400"/>
          </a:xfrm>
        </p:spPr>
        <p:txBody>
          <a:bodyPr anchor="ctr">
            <a:noAutofit/>
          </a:bodyPr>
          <a:lstStyle>
            <a:lvl1pPr algn="ctr">
              <a:defRPr sz="800" i="1"/>
            </a:lvl1pPr>
            <a:extLst/>
          </a:lstStyle>
          <a:p>
            <a:pPr lvl="0"/>
            <a:r>
              <a:rPr lang="en-US" dirty="0" smtClean="0"/>
              <a:t>Date</a:t>
            </a:r>
            <a:endParaRPr lang="en-US" dirty="0"/>
          </a:p>
        </p:txBody>
      </p:sp>
      <p:sp>
        <p:nvSpPr>
          <p:cNvPr id="40" name="Rectangle 11"/>
          <p:cNvSpPr>
            <a:spLocks noGrp="1"/>
          </p:cNvSpPr>
          <p:nvPr>
            <p:ph type="body" sz="quarter" idx="38" hasCustomPrompt="1"/>
          </p:nvPr>
        </p:nvSpPr>
        <p:spPr>
          <a:xfrm>
            <a:off x="3657600" y="5638800"/>
            <a:ext cx="1371600" cy="152400"/>
          </a:xfrm>
        </p:spPr>
        <p:txBody>
          <a:bodyPr anchor="ctr">
            <a:noAutofit/>
          </a:bodyPr>
          <a:lstStyle>
            <a:lvl1pPr algn="ctr">
              <a:defRPr sz="800" i="1"/>
            </a:lvl1pPr>
            <a:extLst/>
          </a:lstStyle>
          <a:p>
            <a:pPr lvl="0"/>
            <a:r>
              <a:rPr lang="en-US" dirty="0" smtClean="0"/>
              <a:t>Date</a:t>
            </a:r>
            <a:endParaRPr lang="en-US" dirty="0"/>
          </a:p>
        </p:txBody>
      </p:sp>
      <p:sp>
        <p:nvSpPr>
          <p:cNvPr id="38" name="Rectangle 11"/>
          <p:cNvSpPr>
            <a:spLocks noGrp="1"/>
          </p:cNvSpPr>
          <p:nvPr>
            <p:ph type="body" sz="quarter" idx="23" hasCustomPrompt="1"/>
          </p:nvPr>
        </p:nvSpPr>
        <p:spPr>
          <a:xfrm>
            <a:off x="5791200" y="3200400"/>
            <a:ext cx="1371600" cy="152400"/>
          </a:xfrm>
        </p:spPr>
        <p:txBody>
          <a:bodyPr anchor="ctr">
            <a:noAutofit/>
          </a:bodyPr>
          <a:lstStyle>
            <a:lvl1pPr algn="ctr">
              <a:defRPr sz="800" i="1"/>
            </a:lvl1pPr>
            <a:extLst/>
          </a:lstStyle>
          <a:p>
            <a:pPr lvl="0"/>
            <a:r>
              <a:rPr lang="en-US" dirty="0" smtClean="0"/>
              <a:t>Date</a:t>
            </a:r>
            <a:endParaRPr lang="en-US" dirty="0"/>
          </a:p>
        </p:txBody>
      </p:sp>
      <p:sp>
        <p:nvSpPr>
          <p:cNvPr id="33" name="Rectangle 11"/>
          <p:cNvSpPr>
            <a:spLocks noGrp="1"/>
          </p:cNvSpPr>
          <p:nvPr>
            <p:ph type="body" sz="quarter" idx="39" hasCustomPrompt="1"/>
          </p:nvPr>
        </p:nvSpPr>
        <p:spPr>
          <a:xfrm>
            <a:off x="5791200" y="5638800"/>
            <a:ext cx="1371600" cy="152400"/>
          </a:xfrm>
        </p:spPr>
        <p:txBody>
          <a:bodyPr anchor="ctr">
            <a:noAutofit/>
          </a:bodyPr>
          <a:lstStyle>
            <a:lvl1pPr algn="ctr">
              <a:defRPr sz="800" i="1"/>
            </a:lvl1pPr>
            <a:extLst/>
          </a:lstStyle>
          <a:p>
            <a:pPr lvl="0"/>
            <a:r>
              <a:rPr lang="en-US" dirty="0" smtClean="0"/>
              <a:t>Date</a:t>
            </a:r>
            <a:endParaRPr lang="en-US" dirty="0"/>
          </a:p>
        </p:txBody>
      </p:sp>
      <p:sp>
        <p:nvSpPr>
          <p:cNvPr id="5" name="Rectangle 14"/>
          <p:cNvSpPr>
            <a:spLocks noGrp="1"/>
          </p:cNvSpPr>
          <p:nvPr>
            <p:ph type="body" sz="quarter" idx="16" hasCustomPrompt="1"/>
          </p:nvPr>
        </p:nvSpPr>
        <p:spPr>
          <a:xfrm>
            <a:off x="1524000" y="2286000"/>
            <a:ext cx="1371600" cy="609600"/>
          </a:xfrm>
        </p:spPr>
        <p:txBody>
          <a:bodyPr anchor="ctr"/>
          <a:lstStyle>
            <a:lvl1pPr algn="ctr">
              <a:defRPr sz="800"/>
            </a:lvl1pPr>
            <a:extLst/>
          </a:lstStyle>
          <a:p>
            <a:pPr lvl="0"/>
            <a:r>
              <a:rPr lang="en-US" dirty="0" smtClean="0"/>
              <a:t>Description</a:t>
            </a:r>
            <a:endParaRPr lang="en-US" dirty="0"/>
          </a:p>
        </p:txBody>
      </p:sp>
      <p:sp>
        <p:nvSpPr>
          <p:cNvPr id="56" name="Rectangle 14"/>
          <p:cNvSpPr>
            <a:spLocks noGrp="1"/>
          </p:cNvSpPr>
          <p:nvPr>
            <p:ph type="body" sz="quarter" idx="41" hasCustomPrompt="1"/>
          </p:nvPr>
        </p:nvSpPr>
        <p:spPr>
          <a:xfrm>
            <a:off x="1524000" y="4724400"/>
            <a:ext cx="1371600" cy="609600"/>
          </a:xfrm>
        </p:spPr>
        <p:txBody>
          <a:bodyPr anchor="ctr"/>
          <a:lstStyle>
            <a:lvl1pPr algn="ctr">
              <a:defRPr sz="800"/>
            </a:lvl1pPr>
            <a:extLst/>
          </a:lstStyle>
          <a:p>
            <a:pPr lvl="0"/>
            <a:r>
              <a:rPr lang="en-US" dirty="0" smtClean="0"/>
              <a:t>Description</a:t>
            </a:r>
            <a:endParaRPr lang="en-US" dirty="0"/>
          </a:p>
        </p:txBody>
      </p:sp>
      <p:sp>
        <p:nvSpPr>
          <p:cNvPr id="62" name="Rectangle 14"/>
          <p:cNvSpPr>
            <a:spLocks noGrp="1"/>
          </p:cNvSpPr>
          <p:nvPr>
            <p:ph type="body" sz="quarter" idx="20" hasCustomPrompt="1"/>
          </p:nvPr>
        </p:nvSpPr>
        <p:spPr>
          <a:xfrm>
            <a:off x="3657600" y="2286000"/>
            <a:ext cx="1371600" cy="609600"/>
          </a:xfrm>
        </p:spPr>
        <p:txBody>
          <a:bodyPr anchor="ctr"/>
          <a:lstStyle>
            <a:lvl1pPr algn="ctr">
              <a:defRPr sz="800"/>
            </a:lvl1pPr>
            <a:extLst/>
          </a:lstStyle>
          <a:p>
            <a:pPr lvl="0"/>
            <a:r>
              <a:rPr lang="en-US" dirty="0" smtClean="0"/>
              <a:t>Description</a:t>
            </a:r>
            <a:endParaRPr lang="en-US" dirty="0"/>
          </a:p>
        </p:txBody>
      </p:sp>
      <p:sp>
        <p:nvSpPr>
          <p:cNvPr id="37" name="Rectangle 14"/>
          <p:cNvSpPr>
            <a:spLocks noGrp="1"/>
          </p:cNvSpPr>
          <p:nvPr>
            <p:ph type="body" sz="quarter" idx="42" hasCustomPrompt="1"/>
          </p:nvPr>
        </p:nvSpPr>
        <p:spPr>
          <a:xfrm>
            <a:off x="3657600" y="4724400"/>
            <a:ext cx="1371600" cy="609600"/>
          </a:xfrm>
        </p:spPr>
        <p:txBody>
          <a:bodyPr anchor="ctr"/>
          <a:lstStyle>
            <a:lvl1pPr algn="ctr">
              <a:defRPr sz="800"/>
            </a:lvl1pPr>
            <a:extLst/>
          </a:lstStyle>
          <a:p>
            <a:pPr lvl="0"/>
            <a:r>
              <a:rPr lang="en-US" dirty="0" smtClean="0"/>
              <a:t>Description</a:t>
            </a:r>
            <a:endParaRPr lang="en-US" dirty="0"/>
          </a:p>
        </p:txBody>
      </p:sp>
      <p:sp>
        <p:nvSpPr>
          <p:cNvPr id="41" name="Rectangle 14"/>
          <p:cNvSpPr>
            <a:spLocks noGrp="1"/>
          </p:cNvSpPr>
          <p:nvPr>
            <p:ph type="body" sz="quarter" idx="24" hasCustomPrompt="1"/>
          </p:nvPr>
        </p:nvSpPr>
        <p:spPr>
          <a:xfrm>
            <a:off x="5791200" y="2286000"/>
            <a:ext cx="1371600" cy="609600"/>
          </a:xfrm>
        </p:spPr>
        <p:txBody>
          <a:bodyPr anchor="ctr"/>
          <a:lstStyle>
            <a:lvl1pPr algn="ctr">
              <a:defRPr sz="800"/>
            </a:lvl1pPr>
            <a:extLst/>
          </a:lstStyle>
          <a:p>
            <a:pPr lvl="0"/>
            <a:r>
              <a:rPr lang="en-US" dirty="0" smtClean="0"/>
              <a:t>Description</a:t>
            </a:r>
            <a:endParaRPr lang="en-US" dirty="0"/>
          </a:p>
        </p:txBody>
      </p:sp>
      <p:sp>
        <p:nvSpPr>
          <p:cNvPr id="52" name="Rectangle 14"/>
          <p:cNvSpPr>
            <a:spLocks noGrp="1"/>
          </p:cNvSpPr>
          <p:nvPr>
            <p:ph type="body" sz="quarter" idx="43" hasCustomPrompt="1"/>
          </p:nvPr>
        </p:nvSpPr>
        <p:spPr>
          <a:xfrm>
            <a:off x="5791200" y="4724400"/>
            <a:ext cx="1371600" cy="609600"/>
          </a:xfrm>
        </p:spPr>
        <p:txBody>
          <a:bodyPr anchor="ctr"/>
          <a:lstStyle>
            <a:lvl1pPr algn="ctr">
              <a:defRPr sz="800"/>
            </a:lvl1pPr>
            <a:extLst/>
          </a:lstStyle>
          <a:p>
            <a:pPr lvl="0"/>
            <a:r>
              <a:rPr lang="en-US" dirty="0" smtClean="0"/>
              <a:t>Description</a:t>
            </a:r>
            <a:endParaRPr lang="en-US" dirty="0"/>
          </a:p>
        </p:txBody>
      </p:sp>
      <p:sp>
        <p:nvSpPr>
          <p:cNvPr id="39" name="Rectangle 51"/>
          <p:cNvSpPr>
            <a:spLocks noGrp="1"/>
          </p:cNvSpPr>
          <p:nvPr>
            <p:ph type="body" sz="quarter" idx="46"/>
          </p:nvPr>
        </p:nvSpPr>
        <p:spPr>
          <a:xfrm>
            <a:off x="304800" y="381000"/>
            <a:ext cx="8077200" cy="838200"/>
          </a:xfrm>
        </p:spPr>
        <p:txBody>
          <a:bodyPr/>
          <a:lstStyle>
            <a:lvl1pPr>
              <a:defRPr sz="1200"/>
            </a:lvl1pPr>
            <a:extLst/>
          </a:lstStyle>
          <a:p>
            <a:pPr lvl="0"/>
            <a:r>
              <a:rPr lang="en-US" smtClean="0"/>
              <a:t>Click to edit Master text styles</a:t>
            </a:r>
          </a:p>
        </p:txBody>
      </p:sp>
      <p:sp>
        <p:nvSpPr>
          <p:cNvPr id="42" name="Rectangle 42"/>
          <p:cNvSpPr>
            <a:spLocks noGrp="1"/>
          </p:cNvSpPr>
          <p:nvPr>
            <p:ph type="dt" sz="half" idx="47"/>
          </p:nvPr>
        </p:nvSpPr>
        <p:spPr/>
        <p:txBody>
          <a:bodyPr/>
          <a:lstStyle>
            <a:extLst/>
          </a:lstStyle>
          <a:p>
            <a:pPr algn="r"/>
            <a:fld id="{E8BD303E-7304-41BE-B693-A76D7275A3B0}" type="datetime1">
              <a:rPr lang="en-US" smtClean="0"/>
              <a:pPr algn="r"/>
              <a:t>03/11/2014</a:t>
            </a:fld>
            <a:endParaRPr lang="en-US"/>
          </a:p>
        </p:txBody>
      </p:sp>
      <p:sp>
        <p:nvSpPr>
          <p:cNvPr id="43" name="Rectangle 43"/>
          <p:cNvSpPr>
            <a:spLocks noGrp="1"/>
          </p:cNvSpPr>
          <p:nvPr>
            <p:ph type="sldNum" sz="quarter" idx="48"/>
          </p:nvPr>
        </p:nvSpPr>
        <p:spPr/>
        <p:txBody>
          <a:bodyPr/>
          <a:lstStyle>
            <a:extLst/>
          </a:lstStyle>
          <a:p>
            <a:pPr algn="r"/>
            <a:fld id="{256D3EEF-DE4E-429D-8EC4-DDC531AFF587}" type="slidenum">
              <a:rPr lang="en-US" sz="1000" smtClean="0"/>
              <a:pPr algn="r"/>
              <a:t>‹#›</a:t>
            </a:fld>
            <a:endParaRPr lang="en-US"/>
          </a:p>
        </p:txBody>
      </p:sp>
      <p:sp>
        <p:nvSpPr>
          <p:cNvPr id="45" name="Rectangle 45"/>
          <p:cNvSpPr>
            <a:spLocks noGrp="1"/>
          </p:cNvSpPr>
          <p:nvPr>
            <p:ph type="ftr" sz="quarter" idx="49"/>
          </p:nvPr>
        </p:nvSpPr>
        <p:spPr/>
        <p:txBody>
          <a:bodyPr/>
          <a:lstStyle>
            <a:extLst/>
          </a:lstStyle>
          <a:p>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79388" y="115888"/>
            <a:ext cx="8713787" cy="43338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250825" y="836613"/>
            <a:ext cx="8642350" cy="2551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50825" y="3540125"/>
            <a:ext cx="864235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250825" y="6524625"/>
            <a:ext cx="4968875" cy="217488"/>
          </a:xfrm>
        </p:spPr>
        <p:txBody>
          <a:bodyPr/>
          <a:lstStyle>
            <a:lvl1pPr>
              <a:defRPr/>
            </a:lvl1pPr>
          </a:lstStyle>
          <a:p>
            <a:r>
              <a:rPr lang="en-US" altLang="en-US"/>
              <a:t>Lancaster MSc Talk, Mon April 30</a:t>
            </a:r>
            <a:r>
              <a:rPr lang="en-US" altLang="en-US" baseline="30000"/>
              <a:t>th</a:t>
            </a:r>
            <a:r>
              <a:rPr lang="en-US" altLang="en-US"/>
              <a:t> 2007</a:t>
            </a:r>
            <a:endParaRPr lang="en-GB" altLang="en-US"/>
          </a:p>
        </p:txBody>
      </p:sp>
    </p:spTree>
  </p:cSld>
  <p:clrMapOvr>
    <a:masterClrMapping/>
  </p:clrMapOvr>
  <p:transition xmlns:p14="http://schemas.microsoft.com/office/powerpoint/2010/mai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0825" y="836613"/>
            <a:ext cx="4244975"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836613"/>
            <a:ext cx="4244975"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r>
              <a:rPr lang="en-US" altLang="en-US"/>
              <a:t>Lancaster MSc Talk, Mon April 30</a:t>
            </a:r>
            <a:r>
              <a:rPr lang="en-US" altLang="en-US" baseline="30000"/>
              <a:t>th</a:t>
            </a:r>
            <a:r>
              <a:rPr lang="en-US" altLang="en-US"/>
              <a:t> 2007</a:t>
            </a:r>
            <a:endParaRPr lang="en-GB" altLang="en-US"/>
          </a:p>
        </p:txBody>
      </p:sp>
    </p:spTree>
  </p:cSld>
  <p:clrMapOvr>
    <a:masterClrMapping/>
  </p:clrMapOvr>
  <p:transition xmlns:p14="http://schemas.microsoft.com/office/powerpoint/2010/mai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extLst/>
          </a:lstStyle>
          <a:p>
            <a:r>
              <a:rPr lang="en-US" dirty="0" smtClean="0"/>
              <a:t>Click to edit Master title style</a:t>
            </a:r>
            <a:endParaRPr lang="en-US" dirty="0"/>
          </a:p>
        </p:txBody>
      </p:sp>
      <p:sp>
        <p:nvSpPr>
          <p:cNvPr id="37" name="Rectangle 37"/>
          <p:cNvSpPr>
            <a:spLocks noGrp="1"/>
          </p:cNvSpPr>
          <p:nvPr>
            <p:ph type="body" sz="quarter" idx="13" hasCustomPrompt="1"/>
          </p:nvPr>
        </p:nvSpPr>
        <p:spPr>
          <a:xfrm>
            <a:off x="310896" y="381000"/>
            <a:ext cx="7385304" cy="228600"/>
          </a:xfrm>
          <a:solidFill>
            <a:schemeClr val="tx2">
              <a:tint val="40000"/>
            </a:schemeClr>
          </a:solidFill>
        </p:spPr>
        <p:txBody>
          <a:bodyPr anchor="ctr"/>
          <a:lstStyle>
            <a:lvl1pPr>
              <a:buFontTx/>
              <a:buNone/>
              <a:defRPr sz="1100"/>
            </a:lvl1pPr>
            <a:extLst/>
          </a:lstStyle>
          <a:p>
            <a:pPr lvl="0"/>
            <a:r>
              <a:rPr lang="en-US" dirty="0" smtClean="0"/>
              <a:t>Click to add agenda item</a:t>
            </a:r>
            <a:endParaRPr lang="en-US" dirty="0"/>
          </a:p>
        </p:txBody>
      </p:sp>
      <p:sp>
        <p:nvSpPr>
          <p:cNvPr id="43" name="Rectangle 37"/>
          <p:cNvSpPr>
            <a:spLocks noGrp="1"/>
          </p:cNvSpPr>
          <p:nvPr>
            <p:ph type="body" sz="quarter" idx="15" hasCustomPrompt="1"/>
          </p:nvPr>
        </p:nvSpPr>
        <p:spPr>
          <a:xfrm>
            <a:off x="304800" y="838200"/>
            <a:ext cx="7391400" cy="228600"/>
          </a:xfrm>
          <a:solidFill>
            <a:schemeClr val="tx2">
              <a:tint val="40000"/>
            </a:schemeClr>
          </a:solidFill>
        </p:spPr>
        <p:txBody>
          <a:bodyPr anchor="ctr"/>
          <a:lstStyle>
            <a:lvl1pPr>
              <a:buFontTx/>
              <a:buNone/>
              <a:defRPr sz="1100"/>
            </a:lvl1pPr>
            <a:extLst/>
          </a:lstStyle>
          <a:p>
            <a:pPr lvl="0"/>
            <a:r>
              <a:rPr lang="en-US" dirty="0" smtClean="0"/>
              <a:t>Click to add agenda item</a:t>
            </a:r>
            <a:endParaRPr lang="en-US" dirty="0"/>
          </a:p>
        </p:txBody>
      </p:sp>
      <p:sp>
        <p:nvSpPr>
          <p:cNvPr id="41" name="Rectangle 37"/>
          <p:cNvSpPr>
            <a:spLocks noGrp="1"/>
          </p:cNvSpPr>
          <p:nvPr>
            <p:ph type="body" sz="quarter" idx="17" hasCustomPrompt="1"/>
          </p:nvPr>
        </p:nvSpPr>
        <p:spPr>
          <a:xfrm>
            <a:off x="310896" y="1295400"/>
            <a:ext cx="7385304" cy="228600"/>
          </a:xfrm>
          <a:solidFill>
            <a:schemeClr val="tx2">
              <a:tint val="40000"/>
            </a:schemeClr>
          </a:solidFill>
        </p:spPr>
        <p:txBody>
          <a:bodyPr anchor="ctr"/>
          <a:lstStyle>
            <a:lvl1pPr>
              <a:buFontTx/>
              <a:buNone/>
              <a:defRPr sz="1100"/>
            </a:lvl1pPr>
            <a:extLst/>
          </a:lstStyle>
          <a:p>
            <a:pPr lvl="0"/>
            <a:r>
              <a:rPr lang="en-US" dirty="0" smtClean="0"/>
              <a:t>Click to add agenda item</a:t>
            </a:r>
            <a:endParaRPr lang="en-US" dirty="0"/>
          </a:p>
        </p:txBody>
      </p:sp>
      <p:sp>
        <p:nvSpPr>
          <p:cNvPr id="45" name="Rectangle 37"/>
          <p:cNvSpPr>
            <a:spLocks noGrp="1"/>
          </p:cNvSpPr>
          <p:nvPr>
            <p:ph type="body" sz="quarter" idx="19" hasCustomPrompt="1"/>
          </p:nvPr>
        </p:nvSpPr>
        <p:spPr>
          <a:xfrm>
            <a:off x="310896" y="1752600"/>
            <a:ext cx="7385304" cy="228600"/>
          </a:xfrm>
          <a:solidFill>
            <a:schemeClr val="tx2">
              <a:tint val="40000"/>
            </a:schemeClr>
          </a:solidFill>
        </p:spPr>
        <p:txBody>
          <a:bodyPr anchor="ctr"/>
          <a:lstStyle>
            <a:lvl1pPr>
              <a:buFontTx/>
              <a:buNone/>
              <a:defRPr sz="1100" baseline="0"/>
            </a:lvl1pPr>
            <a:extLst/>
          </a:lstStyle>
          <a:p>
            <a:pPr lvl="0"/>
            <a:r>
              <a:rPr lang="en-US" dirty="0" smtClean="0"/>
              <a:t>Click to add agenda item</a:t>
            </a:r>
            <a:endParaRPr lang="en-US" dirty="0"/>
          </a:p>
        </p:txBody>
      </p:sp>
      <p:sp>
        <p:nvSpPr>
          <p:cNvPr id="47" name="Rectangle 37"/>
          <p:cNvSpPr>
            <a:spLocks noGrp="1"/>
          </p:cNvSpPr>
          <p:nvPr>
            <p:ph type="body" sz="quarter" idx="21" hasCustomPrompt="1"/>
          </p:nvPr>
        </p:nvSpPr>
        <p:spPr>
          <a:xfrm>
            <a:off x="310896" y="2209800"/>
            <a:ext cx="7385304" cy="228600"/>
          </a:xfrm>
          <a:solidFill>
            <a:schemeClr val="tx2">
              <a:tint val="40000"/>
            </a:schemeClr>
          </a:solidFill>
        </p:spPr>
        <p:txBody>
          <a:bodyPr anchor="ctr"/>
          <a:lstStyle>
            <a:lvl1pPr>
              <a:buFontTx/>
              <a:buNone/>
              <a:defRPr sz="1100" baseline="0"/>
            </a:lvl1pPr>
            <a:extLst/>
          </a:lstStyle>
          <a:p>
            <a:pPr lvl="0"/>
            <a:r>
              <a:rPr lang="en-US" dirty="0" smtClean="0"/>
              <a:t>Click to add agenda item</a:t>
            </a:r>
            <a:endParaRPr lang="en-US" dirty="0"/>
          </a:p>
        </p:txBody>
      </p:sp>
      <p:sp>
        <p:nvSpPr>
          <p:cNvPr id="49" name="Rectangle 37"/>
          <p:cNvSpPr>
            <a:spLocks noGrp="1"/>
          </p:cNvSpPr>
          <p:nvPr>
            <p:ph type="body" sz="quarter" idx="23" hasCustomPrompt="1"/>
          </p:nvPr>
        </p:nvSpPr>
        <p:spPr>
          <a:xfrm>
            <a:off x="310896" y="2667000"/>
            <a:ext cx="7385304" cy="228600"/>
          </a:xfrm>
          <a:solidFill>
            <a:schemeClr val="tx2">
              <a:tint val="40000"/>
            </a:schemeClr>
          </a:solidFill>
        </p:spPr>
        <p:txBody>
          <a:bodyPr anchor="ctr"/>
          <a:lstStyle>
            <a:lvl1pPr>
              <a:buFontTx/>
              <a:buNone/>
              <a:defRPr sz="1100"/>
            </a:lvl1pPr>
            <a:extLst/>
          </a:lstStyle>
          <a:p>
            <a:pPr lvl="0"/>
            <a:r>
              <a:rPr lang="en-US" dirty="0" smtClean="0"/>
              <a:t>Click to add agenda item</a:t>
            </a:r>
            <a:endParaRPr lang="en-US" dirty="0"/>
          </a:p>
        </p:txBody>
      </p:sp>
      <p:sp>
        <p:nvSpPr>
          <p:cNvPr id="51" name="Rectangle 37"/>
          <p:cNvSpPr>
            <a:spLocks noGrp="1"/>
          </p:cNvSpPr>
          <p:nvPr>
            <p:ph type="body" sz="quarter" idx="25" hasCustomPrompt="1"/>
          </p:nvPr>
        </p:nvSpPr>
        <p:spPr>
          <a:xfrm>
            <a:off x="310896" y="3124200"/>
            <a:ext cx="7385304" cy="228600"/>
          </a:xfrm>
          <a:solidFill>
            <a:schemeClr val="tx2">
              <a:tint val="40000"/>
            </a:schemeClr>
          </a:solidFill>
        </p:spPr>
        <p:txBody>
          <a:bodyPr anchor="ctr"/>
          <a:lstStyle>
            <a:lvl1pPr>
              <a:buFontTx/>
              <a:buNone/>
              <a:defRPr sz="1100"/>
            </a:lvl1pPr>
            <a:extLst/>
          </a:lstStyle>
          <a:p>
            <a:pPr lvl="0"/>
            <a:r>
              <a:rPr lang="en-US" dirty="0" smtClean="0"/>
              <a:t>Click to add agenda item</a:t>
            </a:r>
            <a:endParaRPr lang="en-US" dirty="0"/>
          </a:p>
        </p:txBody>
      </p:sp>
      <p:sp>
        <p:nvSpPr>
          <p:cNvPr id="53" name="Rectangle 37"/>
          <p:cNvSpPr>
            <a:spLocks noGrp="1"/>
          </p:cNvSpPr>
          <p:nvPr>
            <p:ph type="body" sz="quarter" idx="27" hasCustomPrompt="1"/>
          </p:nvPr>
        </p:nvSpPr>
        <p:spPr>
          <a:xfrm>
            <a:off x="310896" y="3581400"/>
            <a:ext cx="7385304" cy="228600"/>
          </a:xfrm>
          <a:solidFill>
            <a:schemeClr val="tx2">
              <a:tint val="40000"/>
            </a:schemeClr>
          </a:solidFill>
        </p:spPr>
        <p:txBody>
          <a:bodyPr anchor="ctr"/>
          <a:lstStyle>
            <a:lvl1pPr>
              <a:buFontTx/>
              <a:buNone/>
              <a:defRPr sz="1100"/>
            </a:lvl1pPr>
            <a:extLst/>
          </a:lstStyle>
          <a:p>
            <a:pPr lvl="0"/>
            <a:r>
              <a:rPr lang="en-US" dirty="0" smtClean="0"/>
              <a:t>Click to add agenda item</a:t>
            </a:r>
            <a:endParaRPr lang="en-US" dirty="0"/>
          </a:p>
        </p:txBody>
      </p:sp>
      <p:sp>
        <p:nvSpPr>
          <p:cNvPr id="55" name="Rectangle 37"/>
          <p:cNvSpPr>
            <a:spLocks noGrp="1"/>
          </p:cNvSpPr>
          <p:nvPr>
            <p:ph type="body" sz="quarter" idx="29" hasCustomPrompt="1"/>
          </p:nvPr>
        </p:nvSpPr>
        <p:spPr>
          <a:xfrm>
            <a:off x="310896" y="4038600"/>
            <a:ext cx="7385304" cy="228600"/>
          </a:xfrm>
          <a:solidFill>
            <a:schemeClr val="tx2">
              <a:tint val="40000"/>
            </a:schemeClr>
          </a:solidFill>
        </p:spPr>
        <p:txBody>
          <a:bodyPr anchor="ctr"/>
          <a:lstStyle>
            <a:lvl1pPr>
              <a:buFontTx/>
              <a:buNone/>
              <a:defRPr sz="1100" baseline="0"/>
            </a:lvl1pPr>
            <a:extLst/>
          </a:lstStyle>
          <a:p>
            <a:pPr lvl="0"/>
            <a:r>
              <a:rPr lang="en-US" dirty="0" smtClean="0"/>
              <a:t>Click to add agenda item</a:t>
            </a:r>
            <a:endParaRPr lang="en-US" dirty="0"/>
          </a:p>
        </p:txBody>
      </p:sp>
      <p:sp>
        <p:nvSpPr>
          <p:cNvPr id="57" name="Rectangle 37"/>
          <p:cNvSpPr>
            <a:spLocks noGrp="1"/>
          </p:cNvSpPr>
          <p:nvPr>
            <p:ph type="body" sz="quarter" idx="31" hasCustomPrompt="1"/>
          </p:nvPr>
        </p:nvSpPr>
        <p:spPr>
          <a:xfrm>
            <a:off x="310896" y="4495800"/>
            <a:ext cx="7385304" cy="228600"/>
          </a:xfrm>
          <a:solidFill>
            <a:schemeClr val="tx2">
              <a:tint val="40000"/>
            </a:schemeClr>
          </a:solidFill>
        </p:spPr>
        <p:txBody>
          <a:bodyPr anchor="ctr"/>
          <a:lstStyle>
            <a:lvl1pPr>
              <a:buFontTx/>
              <a:buNone/>
              <a:defRPr sz="1100"/>
            </a:lvl1pPr>
            <a:extLst/>
          </a:lstStyle>
          <a:p>
            <a:pPr lvl="0"/>
            <a:r>
              <a:rPr lang="en-US" dirty="0" smtClean="0"/>
              <a:t>Click to add agenda item</a:t>
            </a:r>
            <a:endParaRPr lang="en-US" dirty="0"/>
          </a:p>
        </p:txBody>
      </p:sp>
      <p:sp>
        <p:nvSpPr>
          <p:cNvPr id="26" name="Rectangle 37"/>
          <p:cNvSpPr>
            <a:spLocks noGrp="1"/>
          </p:cNvSpPr>
          <p:nvPr>
            <p:ph type="body" sz="quarter" idx="33" hasCustomPrompt="1"/>
          </p:nvPr>
        </p:nvSpPr>
        <p:spPr>
          <a:xfrm>
            <a:off x="310896" y="4953000"/>
            <a:ext cx="7385304" cy="228600"/>
          </a:xfrm>
          <a:solidFill>
            <a:schemeClr val="tx2">
              <a:tint val="40000"/>
            </a:schemeClr>
          </a:solidFill>
        </p:spPr>
        <p:txBody>
          <a:bodyPr anchor="ctr"/>
          <a:lstStyle>
            <a:lvl1pPr>
              <a:buFontTx/>
              <a:buNone/>
              <a:defRPr sz="1100"/>
            </a:lvl1pPr>
            <a:extLst/>
          </a:lstStyle>
          <a:p>
            <a:pPr lvl="0"/>
            <a:r>
              <a:rPr lang="en-US" dirty="0" smtClean="0"/>
              <a:t>Click to add agenda item</a:t>
            </a:r>
            <a:endParaRPr lang="en-US" dirty="0"/>
          </a:p>
        </p:txBody>
      </p:sp>
      <p:sp>
        <p:nvSpPr>
          <p:cNvPr id="28" name="Rectangle 37"/>
          <p:cNvSpPr>
            <a:spLocks noGrp="1"/>
          </p:cNvSpPr>
          <p:nvPr>
            <p:ph type="body" sz="quarter" idx="35" hasCustomPrompt="1"/>
          </p:nvPr>
        </p:nvSpPr>
        <p:spPr>
          <a:xfrm>
            <a:off x="310896" y="5410200"/>
            <a:ext cx="7385304" cy="228600"/>
          </a:xfrm>
          <a:solidFill>
            <a:schemeClr val="tx2">
              <a:tint val="40000"/>
            </a:schemeClr>
          </a:solidFill>
        </p:spPr>
        <p:txBody>
          <a:bodyPr anchor="ctr"/>
          <a:lstStyle>
            <a:lvl1pPr>
              <a:buFontTx/>
              <a:buNone/>
              <a:defRPr sz="1100"/>
            </a:lvl1pPr>
            <a:extLst/>
          </a:lstStyle>
          <a:p>
            <a:pPr lvl="0"/>
            <a:r>
              <a:rPr lang="en-US" dirty="0" smtClean="0"/>
              <a:t>Click to add agenda item</a:t>
            </a:r>
            <a:endParaRPr lang="en-US" dirty="0"/>
          </a:p>
        </p:txBody>
      </p:sp>
      <p:sp>
        <p:nvSpPr>
          <p:cNvPr id="98" name="Rectangle 37"/>
          <p:cNvSpPr>
            <a:spLocks noGrp="1"/>
          </p:cNvSpPr>
          <p:nvPr>
            <p:ph type="body" sz="quarter" idx="14" hasCustomPrompt="1"/>
          </p:nvPr>
        </p:nvSpPr>
        <p:spPr>
          <a:xfrm>
            <a:off x="7696200" y="381000"/>
            <a:ext cx="685800" cy="228600"/>
          </a:xfrm>
          <a:solidFill>
            <a:srgbClr val="00649D"/>
          </a:solidFill>
        </p:spPr>
        <p:txBody>
          <a:bodyPr anchor="ctr"/>
          <a:lstStyle>
            <a:lvl1pPr algn="r">
              <a:buFontTx/>
              <a:buNone/>
              <a:defRPr sz="1100">
                <a:solidFill>
                  <a:schemeClr val="bg1"/>
                </a:solidFill>
              </a:defRPr>
            </a:lvl1pPr>
            <a:extLst/>
          </a:lstStyle>
          <a:p>
            <a:pPr lvl="0"/>
            <a:r>
              <a:rPr lang="en-US" dirty="0" smtClean="0"/>
              <a:t>Page #</a:t>
            </a:r>
            <a:endParaRPr lang="en-US" dirty="0"/>
          </a:p>
        </p:txBody>
      </p:sp>
      <p:sp>
        <p:nvSpPr>
          <p:cNvPr id="44" name="Rectangle 37"/>
          <p:cNvSpPr>
            <a:spLocks noGrp="1"/>
          </p:cNvSpPr>
          <p:nvPr>
            <p:ph type="body" sz="quarter" idx="16" hasCustomPrompt="1"/>
          </p:nvPr>
        </p:nvSpPr>
        <p:spPr>
          <a:xfrm>
            <a:off x="7696200" y="838200"/>
            <a:ext cx="685800" cy="228600"/>
          </a:xfrm>
          <a:solidFill>
            <a:srgbClr val="00649D"/>
          </a:solidFill>
        </p:spPr>
        <p:txBody>
          <a:bodyPr anchor="ctr"/>
          <a:lstStyle>
            <a:lvl1pPr algn="r">
              <a:buFontTx/>
              <a:buNone/>
              <a:defRPr sz="1100">
                <a:solidFill>
                  <a:schemeClr val="bg1"/>
                </a:solidFill>
              </a:defRPr>
            </a:lvl1pPr>
            <a:extLst/>
          </a:lstStyle>
          <a:p>
            <a:pPr lvl="0"/>
            <a:r>
              <a:rPr lang="en-US" dirty="0" smtClean="0"/>
              <a:t>Page #</a:t>
            </a:r>
            <a:endParaRPr lang="en-US"/>
          </a:p>
        </p:txBody>
      </p:sp>
      <p:sp>
        <p:nvSpPr>
          <p:cNvPr id="42" name="Rectangle 37"/>
          <p:cNvSpPr>
            <a:spLocks noGrp="1"/>
          </p:cNvSpPr>
          <p:nvPr>
            <p:ph type="body" sz="quarter" idx="18" hasCustomPrompt="1"/>
          </p:nvPr>
        </p:nvSpPr>
        <p:spPr>
          <a:xfrm>
            <a:off x="7696200" y="1295400"/>
            <a:ext cx="685800" cy="228600"/>
          </a:xfrm>
          <a:solidFill>
            <a:srgbClr val="00649D"/>
          </a:solidFill>
        </p:spPr>
        <p:txBody>
          <a:bodyPr anchor="ctr"/>
          <a:lstStyle>
            <a:lvl1pPr algn="r">
              <a:buFontTx/>
              <a:buNone/>
              <a:defRPr sz="1100">
                <a:solidFill>
                  <a:schemeClr val="bg1"/>
                </a:solidFill>
              </a:defRPr>
            </a:lvl1pPr>
            <a:extLst/>
          </a:lstStyle>
          <a:p>
            <a:pPr lvl="0"/>
            <a:r>
              <a:rPr lang="en-US" dirty="0" smtClean="0"/>
              <a:t>Page #</a:t>
            </a:r>
            <a:endParaRPr lang="en-US" dirty="0"/>
          </a:p>
        </p:txBody>
      </p:sp>
      <p:sp>
        <p:nvSpPr>
          <p:cNvPr id="46" name="Rectangle 37"/>
          <p:cNvSpPr>
            <a:spLocks noGrp="1"/>
          </p:cNvSpPr>
          <p:nvPr>
            <p:ph type="body" sz="quarter" idx="20" hasCustomPrompt="1"/>
          </p:nvPr>
        </p:nvSpPr>
        <p:spPr>
          <a:xfrm>
            <a:off x="7696200" y="1752600"/>
            <a:ext cx="685800" cy="228600"/>
          </a:xfrm>
          <a:solidFill>
            <a:srgbClr val="00649D"/>
          </a:solidFill>
        </p:spPr>
        <p:txBody>
          <a:bodyPr anchor="ctr"/>
          <a:lstStyle>
            <a:lvl1pPr algn="r">
              <a:buFontTx/>
              <a:buNone/>
              <a:defRPr sz="1100">
                <a:solidFill>
                  <a:schemeClr val="bg1"/>
                </a:solidFill>
              </a:defRPr>
            </a:lvl1pPr>
            <a:extLst/>
          </a:lstStyle>
          <a:p>
            <a:pPr lvl="0"/>
            <a:r>
              <a:rPr lang="en-US" dirty="0" smtClean="0"/>
              <a:t>Page #</a:t>
            </a:r>
            <a:endParaRPr lang="en-US"/>
          </a:p>
        </p:txBody>
      </p:sp>
      <p:sp>
        <p:nvSpPr>
          <p:cNvPr id="48" name="Rectangle 37"/>
          <p:cNvSpPr>
            <a:spLocks noGrp="1"/>
          </p:cNvSpPr>
          <p:nvPr>
            <p:ph type="body" sz="quarter" idx="22" hasCustomPrompt="1"/>
          </p:nvPr>
        </p:nvSpPr>
        <p:spPr>
          <a:xfrm>
            <a:off x="7696200" y="2209800"/>
            <a:ext cx="685800" cy="228600"/>
          </a:xfrm>
          <a:solidFill>
            <a:srgbClr val="00649D"/>
          </a:solidFill>
        </p:spPr>
        <p:txBody>
          <a:bodyPr anchor="ctr"/>
          <a:lstStyle>
            <a:lvl1pPr algn="r">
              <a:buFontTx/>
              <a:buNone/>
              <a:defRPr sz="1100">
                <a:solidFill>
                  <a:schemeClr val="bg1"/>
                </a:solidFill>
              </a:defRPr>
            </a:lvl1pPr>
            <a:extLst/>
          </a:lstStyle>
          <a:p>
            <a:pPr lvl="0"/>
            <a:r>
              <a:rPr lang="en-US" dirty="0" smtClean="0"/>
              <a:t>Page #</a:t>
            </a:r>
            <a:endParaRPr lang="en-US"/>
          </a:p>
        </p:txBody>
      </p:sp>
      <p:sp>
        <p:nvSpPr>
          <p:cNvPr id="50" name="Rectangle 37"/>
          <p:cNvSpPr>
            <a:spLocks noGrp="1"/>
          </p:cNvSpPr>
          <p:nvPr>
            <p:ph type="body" sz="quarter" idx="24" hasCustomPrompt="1"/>
          </p:nvPr>
        </p:nvSpPr>
        <p:spPr>
          <a:xfrm>
            <a:off x="7696200" y="2667000"/>
            <a:ext cx="685800" cy="228600"/>
          </a:xfrm>
          <a:solidFill>
            <a:srgbClr val="00649D"/>
          </a:solidFill>
        </p:spPr>
        <p:txBody>
          <a:bodyPr anchor="ctr"/>
          <a:lstStyle>
            <a:lvl1pPr algn="r">
              <a:buFontTx/>
              <a:buNone/>
              <a:defRPr sz="1100">
                <a:solidFill>
                  <a:schemeClr val="bg1"/>
                </a:solidFill>
              </a:defRPr>
            </a:lvl1pPr>
            <a:extLst/>
          </a:lstStyle>
          <a:p>
            <a:pPr lvl="0"/>
            <a:r>
              <a:rPr lang="en-US" dirty="0" smtClean="0"/>
              <a:t>Page #</a:t>
            </a:r>
            <a:endParaRPr lang="en-US"/>
          </a:p>
        </p:txBody>
      </p:sp>
      <p:sp>
        <p:nvSpPr>
          <p:cNvPr id="52" name="Rectangle 37"/>
          <p:cNvSpPr>
            <a:spLocks noGrp="1"/>
          </p:cNvSpPr>
          <p:nvPr>
            <p:ph type="body" sz="quarter" idx="26" hasCustomPrompt="1"/>
          </p:nvPr>
        </p:nvSpPr>
        <p:spPr>
          <a:xfrm>
            <a:off x="7696200" y="3124200"/>
            <a:ext cx="685800" cy="228600"/>
          </a:xfrm>
          <a:solidFill>
            <a:srgbClr val="00649D"/>
          </a:solidFill>
        </p:spPr>
        <p:txBody>
          <a:bodyPr anchor="ctr"/>
          <a:lstStyle>
            <a:lvl1pPr algn="r">
              <a:buFontTx/>
              <a:buNone/>
              <a:defRPr sz="1100">
                <a:solidFill>
                  <a:schemeClr val="bg1"/>
                </a:solidFill>
              </a:defRPr>
            </a:lvl1pPr>
            <a:extLst/>
          </a:lstStyle>
          <a:p>
            <a:pPr lvl="0"/>
            <a:r>
              <a:rPr lang="en-US" dirty="0" smtClean="0"/>
              <a:t>Page #</a:t>
            </a:r>
            <a:endParaRPr lang="en-US"/>
          </a:p>
        </p:txBody>
      </p:sp>
      <p:sp>
        <p:nvSpPr>
          <p:cNvPr id="54" name="Rectangle 37"/>
          <p:cNvSpPr>
            <a:spLocks noGrp="1"/>
          </p:cNvSpPr>
          <p:nvPr>
            <p:ph type="body" sz="quarter" idx="28" hasCustomPrompt="1"/>
          </p:nvPr>
        </p:nvSpPr>
        <p:spPr>
          <a:xfrm>
            <a:off x="7696200" y="3581400"/>
            <a:ext cx="685800" cy="228600"/>
          </a:xfrm>
          <a:solidFill>
            <a:srgbClr val="00649D"/>
          </a:solidFill>
        </p:spPr>
        <p:txBody>
          <a:bodyPr anchor="ctr"/>
          <a:lstStyle>
            <a:lvl1pPr algn="r">
              <a:buFontTx/>
              <a:buNone/>
              <a:defRPr sz="1100">
                <a:solidFill>
                  <a:schemeClr val="bg1"/>
                </a:solidFill>
              </a:defRPr>
            </a:lvl1pPr>
            <a:extLst/>
          </a:lstStyle>
          <a:p>
            <a:pPr lvl="0"/>
            <a:r>
              <a:rPr lang="en-US" dirty="0" smtClean="0"/>
              <a:t>Page #</a:t>
            </a:r>
            <a:endParaRPr lang="en-US"/>
          </a:p>
        </p:txBody>
      </p:sp>
      <p:sp>
        <p:nvSpPr>
          <p:cNvPr id="56" name="Rectangle 37"/>
          <p:cNvSpPr>
            <a:spLocks noGrp="1"/>
          </p:cNvSpPr>
          <p:nvPr>
            <p:ph type="body" sz="quarter" idx="30" hasCustomPrompt="1"/>
          </p:nvPr>
        </p:nvSpPr>
        <p:spPr>
          <a:xfrm>
            <a:off x="7696200" y="4038600"/>
            <a:ext cx="685800" cy="228600"/>
          </a:xfrm>
          <a:solidFill>
            <a:srgbClr val="00649D"/>
          </a:solidFill>
        </p:spPr>
        <p:txBody>
          <a:bodyPr anchor="ctr"/>
          <a:lstStyle>
            <a:lvl1pPr algn="r">
              <a:buFontTx/>
              <a:buNone/>
              <a:defRPr sz="1100">
                <a:solidFill>
                  <a:schemeClr val="bg1"/>
                </a:solidFill>
              </a:defRPr>
            </a:lvl1pPr>
            <a:extLst/>
          </a:lstStyle>
          <a:p>
            <a:pPr lvl="0"/>
            <a:r>
              <a:rPr lang="en-US" dirty="0" smtClean="0"/>
              <a:t>Page #</a:t>
            </a:r>
            <a:endParaRPr lang="en-US"/>
          </a:p>
        </p:txBody>
      </p:sp>
      <p:sp>
        <p:nvSpPr>
          <p:cNvPr id="58" name="Rectangle 37"/>
          <p:cNvSpPr>
            <a:spLocks noGrp="1"/>
          </p:cNvSpPr>
          <p:nvPr>
            <p:ph type="body" sz="quarter" idx="32" hasCustomPrompt="1"/>
          </p:nvPr>
        </p:nvSpPr>
        <p:spPr>
          <a:xfrm>
            <a:off x="7696200" y="4495800"/>
            <a:ext cx="685800" cy="228600"/>
          </a:xfrm>
          <a:solidFill>
            <a:srgbClr val="00649D"/>
          </a:solidFill>
        </p:spPr>
        <p:txBody>
          <a:bodyPr anchor="ctr"/>
          <a:lstStyle>
            <a:lvl1pPr algn="r">
              <a:buFontTx/>
              <a:buNone/>
              <a:defRPr sz="1100">
                <a:solidFill>
                  <a:schemeClr val="bg1"/>
                </a:solidFill>
              </a:defRPr>
            </a:lvl1pPr>
            <a:extLst/>
          </a:lstStyle>
          <a:p>
            <a:pPr lvl="0"/>
            <a:r>
              <a:rPr lang="en-US" dirty="0" smtClean="0"/>
              <a:t>Page #</a:t>
            </a:r>
            <a:endParaRPr lang="en-US"/>
          </a:p>
        </p:txBody>
      </p:sp>
      <p:sp>
        <p:nvSpPr>
          <p:cNvPr id="27" name="Rectangle 37"/>
          <p:cNvSpPr>
            <a:spLocks noGrp="1"/>
          </p:cNvSpPr>
          <p:nvPr>
            <p:ph type="body" sz="quarter" idx="34" hasCustomPrompt="1"/>
          </p:nvPr>
        </p:nvSpPr>
        <p:spPr>
          <a:xfrm>
            <a:off x="7696200" y="4953000"/>
            <a:ext cx="685800" cy="228600"/>
          </a:xfrm>
          <a:solidFill>
            <a:srgbClr val="00649D"/>
          </a:solidFill>
        </p:spPr>
        <p:txBody>
          <a:bodyPr anchor="ctr"/>
          <a:lstStyle>
            <a:lvl1pPr algn="r">
              <a:buFontTx/>
              <a:buNone/>
              <a:defRPr sz="1100">
                <a:solidFill>
                  <a:schemeClr val="bg1"/>
                </a:solidFill>
              </a:defRPr>
            </a:lvl1pPr>
            <a:extLst/>
          </a:lstStyle>
          <a:p>
            <a:pPr lvl="0"/>
            <a:r>
              <a:rPr lang="en-US" dirty="0" smtClean="0"/>
              <a:t>Page #</a:t>
            </a:r>
            <a:endParaRPr lang="en-US"/>
          </a:p>
        </p:txBody>
      </p:sp>
      <p:sp>
        <p:nvSpPr>
          <p:cNvPr id="29" name="Rectangle 37"/>
          <p:cNvSpPr>
            <a:spLocks noGrp="1"/>
          </p:cNvSpPr>
          <p:nvPr>
            <p:ph type="body" sz="quarter" idx="36" hasCustomPrompt="1"/>
          </p:nvPr>
        </p:nvSpPr>
        <p:spPr>
          <a:xfrm>
            <a:off x="7696200" y="5410200"/>
            <a:ext cx="685800" cy="228600"/>
          </a:xfrm>
          <a:solidFill>
            <a:srgbClr val="00649D"/>
          </a:solidFill>
        </p:spPr>
        <p:txBody>
          <a:bodyPr anchor="ctr"/>
          <a:lstStyle>
            <a:lvl1pPr algn="r">
              <a:buFontTx/>
              <a:buNone/>
              <a:defRPr sz="1100">
                <a:solidFill>
                  <a:schemeClr val="bg1"/>
                </a:solidFill>
              </a:defRPr>
            </a:lvl1pPr>
            <a:extLst/>
          </a:lstStyle>
          <a:p>
            <a:pPr lvl="0"/>
            <a:r>
              <a:rPr lang="en-US" dirty="0" smtClean="0"/>
              <a:t>Page #</a:t>
            </a:r>
            <a:endParaRPr lang="en-US"/>
          </a:p>
        </p:txBody>
      </p:sp>
      <p:sp>
        <p:nvSpPr>
          <p:cNvPr id="30" name="Rectangle 37"/>
          <p:cNvSpPr>
            <a:spLocks noGrp="1"/>
          </p:cNvSpPr>
          <p:nvPr>
            <p:ph type="body" sz="quarter" idx="37" hasCustomPrompt="1"/>
          </p:nvPr>
        </p:nvSpPr>
        <p:spPr>
          <a:xfrm>
            <a:off x="310896" y="5867400"/>
            <a:ext cx="7385304" cy="228600"/>
          </a:xfrm>
          <a:solidFill>
            <a:schemeClr val="tx2">
              <a:tint val="40000"/>
            </a:schemeClr>
          </a:solidFill>
        </p:spPr>
        <p:txBody>
          <a:bodyPr anchor="ctr">
            <a:noAutofit/>
          </a:bodyPr>
          <a:lstStyle>
            <a:lvl1pPr>
              <a:buFontTx/>
              <a:buNone/>
              <a:defRPr sz="1100"/>
            </a:lvl1pPr>
            <a:extLst/>
          </a:lstStyle>
          <a:p>
            <a:pPr lvl="0"/>
            <a:r>
              <a:rPr lang="en-US" dirty="0" smtClean="0"/>
              <a:t>Click to add agenda item</a:t>
            </a:r>
            <a:endParaRPr lang="en-US" dirty="0"/>
          </a:p>
        </p:txBody>
      </p:sp>
      <p:sp>
        <p:nvSpPr>
          <p:cNvPr id="31" name="Rectangle 37"/>
          <p:cNvSpPr>
            <a:spLocks noGrp="1"/>
          </p:cNvSpPr>
          <p:nvPr>
            <p:ph type="body" sz="quarter" idx="38" hasCustomPrompt="1"/>
          </p:nvPr>
        </p:nvSpPr>
        <p:spPr>
          <a:xfrm>
            <a:off x="7696200" y="5867400"/>
            <a:ext cx="685800" cy="228600"/>
          </a:xfrm>
          <a:solidFill>
            <a:srgbClr val="00649D"/>
          </a:solidFill>
        </p:spPr>
        <p:txBody>
          <a:bodyPr anchor="ctr"/>
          <a:lstStyle>
            <a:lvl1pPr algn="r">
              <a:buFontTx/>
              <a:buNone/>
              <a:defRPr sz="1100">
                <a:solidFill>
                  <a:schemeClr val="bg1"/>
                </a:solidFill>
              </a:defRPr>
            </a:lvl1pPr>
            <a:extLst/>
          </a:lstStyle>
          <a:p>
            <a:pPr lvl="0"/>
            <a:r>
              <a:rPr lang="en-US" dirty="0" smtClean="0"/>
              <a:t>Page #</a:t>
            </a:r>
            <a:endParaRPr lang="en-US"/>
          </a:p>
        </p:txBody>
      </p:sp>
      <p:sp>
        <p:nvSpPr>
          <p:cNvPr id="32" name="Rectangle 32"/>
          <p:cNvSpPr>
            <a:spLocks noGrp="1"/>
          </p:cNvSpPr>
          <p:nvPr>
            <p:ph type="dt" sz="half" idx="39"/>
          </p:nvPr>
        </p:nvSpPr>
        <p:spPr/>
        <p:txBody>
          <a:bodyPr/>
          <a:lstStyle>
            <a:lvl1pPr>
              <a:defRPr sz="1100"/>
            </a:lvl1pPr>
            <a:extLst/>
          </a:lstStyle>
          <a:p>
            <a:pPr algn="r"/>
            <a:fld id="{F17F374F-8F2E-42FC-B8C0-8EDFCA32CD96}" type="datetime1">
              <a:rPr lang="en-US" sz="1100" smtClean="0"/>
              <a:pPr algn="r"/>
              <a:t>03/11/2014</a:t>
            </a:fld>
            <a:endParaRPr lang="en-US" sz="1100"/>
          </a:p>
        </p:txBody>
      </p:sp>
      <p:sp>
        <p:nvSpPr>
          <p:cNvPr id="33" name="Rectangle 33"/>
          <p:cNvSpPr>
            <a:spLocks noGrp="1"/>
          </p:cNvSpPr>
          <p:nvPr>
            <p:ph type="sldNum" sz="quarter" idx="40"/>
          </p:nvPr>
        </p:nvSpPr>
        <p:spPr/>
        <p:txBody>
          <a:bodyPr/>
          <a:lstStyle>
            <a:extLst/>
          </a:lstStyle>
          <a:p>
            <a:pPr algn="r"/>
            <a:fld id="{256D3EEF-DE4E-429D-8EC4-DDC531AFF587}" type="slidenum">
              <a:rPr lang="en-US" sz="1000" smtClean="0"/>
              <a:pPr algn="r"/>
              <a:t>‹#›</a:t>
            </a:fld>
            <a:endParaRPr lang="en-US"/>
          </a:p>
        </p:txBody>
      </p:sp>
      <p:sp>
        <p:nvSpPr>
          <p:cNvPr id="34" name="Rectangle 34"/>
          <p:cNvSpPr>
            <a:spLocks noGrp="1"/>
          </p:cNvSpPr>
          <p:nvPr>
            <p:ph type="ftr" sz="quarter" idx="41"/>
          </p:nvPr>
        </p:nvSpPr>
        <p:spPr/>
        <p:txBody>
          <a:bodyPr/>
          <a:lstStyle>
            <a:extLst/>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sp>
        <p:nvSpPr>
          <p:cNvPr id="9" name="Rectangle 8"/>
          <p:cNvSpPr/>
          <p:nvPr userDrawn="1"/>
        </p:nvSpPr>
        <p:spPr>
          <a:xfrm>
            <a:off x="0" y="4038600"/>
            <a:ext cx="9144000" cy="609600"/>
          </a:xfrm>
          <a:prstGeom prst="rect">
            <a:avLst/>
          </a:prstGeom>
          <a:solidFill>
            <a:srgbClr val="0000FF"/>
          </a:solidFill>
          <a:ln w="25400" cap="rnd" cmpd="sng" algn="ctr">
            <a:noFill/>
            <a:prstDash val="solid"/>
          </a:ln>
          <a:effectLst/>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14" name="Title 13"/>
          <p:cNvSpPr>
            <a:spLocks noGrp="1"/>
          </p:cNvSpPr>
          <p:nvPr>
            <p:ph type="ctrTitle"/>
          </p:nvPr>
        </p:nvSpPr>
        <p:spPr>
          <a:xfrm>
            <a:off x="228600" y="4114800"/>
            <a:ext cx="7239000" cy="533400"/>
          </a:xfrm>
          <a:noFill/>
        </p:spPr>
        <p:txBody>
          <a:bodyPr vert="horz"/>
          <a:lstStyle>
            <a:lvl1pPr algn="l">
              <a:defRPr sz="2000" b="0" cap="all" spc="150" baseline="0">
                <a:solidFill>
                  <a:schemeClr val="bg1"/>
                </a:solidFill>
              </a:defRPr>
            </a:lvl1pPr>
            <a:extLst/>
          </a:lstStyle>
          <a:p>
            <a:r>
              <a:rPr lang="en-US" smtClean="0"/>
              <a:t>Click to edit Master title style</a:t>
            </a:r>
            <a:endParaRPr lang="en-US" dirty="0"/>
          </a:p>
        </p:txBody>
      </p:sp>
      <p:sp>
        <p:nvSpPr>
          <p:cNvPr id="3" name="Rectangle 3"/>
          <p:cNvSpPr>
            <a:spLocks noGrp="1"/>
          </p:cNvSpPr>
          <p:nvPr>
            <p:ph type="dt" sz="half" idx="10"/>
          </p:nvPr>
        </p:nvSpPr>
        <p:spPr>
          <a:xfrm>
            <a:off x="228600" y="6477000"/>
            <a:ext cx="1600200" cy="304800"/>
          </a:xfrm>
        </p:spPr>
        <p:txBody>
          <a:bodyPr anchor="ctr"/>
          <a:lstStyle>
            <a:lvl1pPr algn="l">
              <a:defRPr>
                <a:solidFill>
                  <a:srgbClr val="A0A0A0"/>
                </a:solidFill>
              </a:defRPr>
            </a:lvl1pPr>
            <a:extLst/>
          </a:lstStyle>
          <a:p>
            <a:fld id="{5A8D346D-A53F-433C-9D37-45A337EA482C}" type="datetime1">
              <a:rPr lang="en-US" smtClean="0"/>
              <a:pPr/>
              <a:t>03/11/2014</a:t>
            </a:fld>
            <a:endParaRPr lang="en-US" dirty="0"/>
          </a:p>
        </p:txBody>
      </p:sp>
      <p:sp>
        <p:nvSpPr>
          <p:cNvPr id="4" name="Rectangle 4"/>
          <p:cNvSpPr>
            <a:spLocks noGrp="1"/>
          </p:cNvSpPr>
          <p:nvPr>
            <p:ph type="ftr" sz="quarter" idx="11"/>
          </p:nvPr>
        </p:nvSpPr>
        <p:spPr>
          <a:xfrm>
            <a:off x="2705100" y="6477000"/>
            <a:ext cx="3733800" cy="304800"/>
          </a:xfrm>
        </p:spPr>
        <p:txBody>
          <a:bodyPr/>
          <a:lstStyle>
            <a:lvl1pPr>
              <a:defRPr>
                <a:solidFill>
                  <a:schemeClr val="bg1"/>
                </a:solidFill>
              </a:defRPr>
            </a:lvl1pPr>
            <a:extLst/>
          </a:lstStyle>
          <a:p>
            <a:endParaRPr lang="en-US" dirty="0">
              <a:solidFill>
                <a:schemeClr val="bg1"/>
              </a:solidFill>
            </a:endParaRPr>
          </a:p>
        </p:txBody>
      </p:sp>
      <p:sp>
        <p:nvSpPr>
          <p:cNvPr id="13" name="Slide Number Placeholder 12"/>
          <p:cNvSpPr>
            <a:spLocks noGrp="1"/>
          </p:cNvSpPr>
          <p:nvPr>
            <p:ph type="sldNum" sz="quarter" idx="12"/>
          </p:nvPr>
        </p:nvSpPr>
        <p:spPr>
          <a:xfrm>
            <a:off x="6477000" y="6477000"/>
            <a:ext cx="1021080" cy="304800"/>
          </a:xfrm>
        </p:spPr>
        <p:txBody>
          <a:bodyPr anchor="ctr"/>
          <a:lstStyle>
            <a:extLst/>
          </a:lstStyle>
          <a:p>
            <a:pPr algn="r"/>
            <a:fld id="{256D3EEF-DE4E-429D-8EC4-DDC531AFF587}" type="slidenum">
              <a:rPr lang="en-US" sz="1000" smtClean="0"/>
              <a:pPr algn="r"/>
              <a:t>‹#›</a:t>
            </a:fld>
            <a:endParaRPr lang="en-US" dirty="0"/>
          </a:p>
        </p:txBody>
      </p:sp>
      <p:pic>
        <p:nvPicPr>
          <p:cNvPr id="10" name="Rectangle 9"/>
          <p:cNvPicPr>
            <a:picLocks noChangeAspect="1"/>
          </p:cNvPicPr>
          <p:nvPr/>
        </p:nvPicPr>
        <p:blipFill>
          <a:blip r:embed="rId2">
            <a:duotone>
              <a:schemeClr val="accent4"/>
              <a:srgbClr val="FFFFFF"/>
            </a:duotone>
          </a:blip>
          <a:stretch>
            <a:fillRect/>
          </a:stretch>
        </p:blipFill>
        <p:spPr>
          <a:xfrm>
            <a:off x="7601712" y="6239256"/>
            <a:ext cx="838200" cy="616077"/>
          </a:xfrm>
          <a:prstGeom prst="rect">
            <a:avLst/>
          </a:prstGeom>
          <a:noFill/>
          <a:ln>
            <a:noFill/>
          </a:ln>
        </p:spPr>
      </p:pic>
      <p:sp>
        <p:nvSpPr>
          <p:cNvPr id="11" name="Rectangle 10"/>
          <p:cNvSpPr/>
          <p:nvPr userDrawn="1"/>
        </p:nvSpPr>
        <p:spPr>
          <a:xfrm>
            <a:off x="0" y="4645880"/>
            <a:ext cx="9144000" cy="27432"/>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pic>
        <p:nvPicPr>
          <p:cNvPr id="12" name="Picture 2"/>
          <p:cNvPicPr>
            <a:picLocks noChangeAspect="1" noChangeArrowheads="1"/>
          </p:cNvPicPr>
          <p:nvPr userDrawn="1"/>
        </p:nvPicPr>
        <p:blipFill>
          <a:blip r:embed="rId3" cstate="print"/>
          <a:srcRect/>
          <a:stretch>
            <a:fillRect/>
          </a:stretch>
        </p:blipFill>
        <p:spPr bwMode="auto">
          <a:xfrm>
            <a:off x="7590180" y="6286520"/>
            <a:ext cx="884061" cy="500042"/>
          </a:xfrm>
          <a:prstGeom prst="rect">
            <a:avLst/>
          </a:prstGeom>
          <a:noFill/>
          <a:ln w="9525">
            <a:noFill/>
            <a:miter lim="800000"/>
            <a:headEnd/>
            <a:tailEnd/>
          </a:ln>
          <a:effec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ing Only">
    <p:spTree>
      <p:nvGrpSpPr>
        <p:cNvPr id="1" name=""/>
        <p:cNvGrpSpPr/>
        <p:nvPr/>
      </p:nvGrpSpPr>
      <p:grpSpPr>
        <a:xfrm>
          <a:off x="0" y="0"/>
          <a:ext cx="0" cy="0"/>
          <a:chOff x="0" y="0"/>
          <a:chExt cx="0" cy="0"/>
        </a:xfrm>
      </p:grpSpPr>
      <p:sp>
        <p:nvSpPr>
          <p:cNvPr id="19" name="Rectangle 8"/>
          <p:cNvSpPr>
            <a:spLocks noGrp="1"/>
          </p:cNvSpPr>
          <p:nvPr>
            <p:ph type="body" sz="quarter" idx="13" hasCustomPrompt="1"/>
          </p:nvPr>
        </p:nvSpPr>
        <p:spPr>
          <a:xfrm>
            <a:off x="304800" y="381000"/>
            <a:ext cx="8077200" cy="333356"/>
          </a:xfrm>
          <a:solidFill>
            <a:srgbClr val="0000FF"/>
          </a:solidFill>
        </p:spPr>
        <p:txBody>
          <a:bodyPr/>
          <a:lstStyle>
            <a:lvl1pPr>
              <a:defRPr b="1">
                <a:solidFill>
                  <a:schemeClr val="bg1"/>
                </a:solidFill>
              </a:defRPr>
            </a:lvl1pPr>
            <a:extLst/>
          </a:lstStyle>
          <a:p>
            <a:pPr lvl="0"/>
            <a:r>
              <a:rPr lang="en-US" dirty="0" smtClean="0"/>
              <a:t>Click to add heading</a:t>
            </a:r>
            <a:endParaRPr lang="en-US" dirty="0"/>
          </a:p>
        </p:txBody>
      </p:sp>
      <p:sp>
        <p:nvSpPr>
          <p:cNvPr id="7" name="Rectangle 7"/>
          <p:cNvSpPr>
            <a:spLocks noGrp="1"/>
          </p:cNvSpPr>
          <p:nvPr>
            <p:ph type="dt" sz="half" idx="14"/>
          </p:nvPr>
        </p:nvSpPr>
        <p:spPr/>
        <p:txBody>
          <a:bodyPr/>
          <a:lstStyle>
            <a:extLst/>
          </a:lstStyle>
          <a:p>
            <a:pPr algn="r"/>
            <a:fld id="{F7F1F872-C5DE-403B-85F0-1024E6CA1886}" type="datetime1">
              <a:rPr lang="en-US" smtClean="0"/>
              <a:pPr algn="r"/>
              <a:t>03/11/2014</a:t>
            </a:fld>
            <a:endParaRPr lang="en-US"/>
          </a:p>
        </p:txBody>
      </p:sp>
      <p:sp>
        <p:nvSpPr>
          <p:cNvPr id="8" name="Rectangle 8"/>
          <p:cNvSpPr>
            <a:spLocks noGrp="1"/>
          </p:cNvSpPr>
          <p:nvPr>
            <p:ph type="sldNum" sz="quarter" idx="15"/>
          </p:nvPr>
        </p:nvSpPr>
        <p:spPr/>
        <p:txBody>
          <a:bodyPr/>
          <a:lstStyle>
            <a:extLst/>
          </a:lstStyle>
          <a:p>
            <a:pPr algn="r"/>
            <a:fld id="{256D3EEF-DE4E-429D-8EC4-DDC531AFF587}" type="slidenum">
              <a:rPr lang="en-US" sz="1000" smtClean="0"/>
              <a:pPr algn="r"/>
              <a:t>‹#›</a:t>
            </a:fld>
            <a:endParaRPr lang="en-US"/>
          </a:p>
        </p:txBody>
      </p:sp>
      <p:sp>
        <p:nvSpPr>
          <p:cNvPr id="9" name="Rectangle 9"/>
          <p:cNvSpPr>
            <a:spLocks noGrp="1"/>
          </p:cNvSpPr>
          <p:nvPr>
            <p:ph type="ftr" sz="quarter" idx="16"/>
          </p:nvPr>
        </p:nvSpPr>
        <p:spPr/>
        <p:txBody>
          <a:bodyPr/>
          <a:lstStyle>
            <a:extLst/>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18" name="Rectangle 2"/>
          <p:cNvSpPr>
            <a:spLocks noGrp="1"/>
          </p:cNvSpPr>
          <p:nvPr>
            <p:ph type="title"/>
          </p:nvPr>
        </p:nvSpPr>
        <p:spPr/>
        <p:txBody>
          <a:bodyPr/>
          <a:lstStyle>
            <a:extLst/>
          </a:lstStyle>
          <a:p>
            <a:r>
              <a:rPr lang="en-US" smtClean="0"/>
              <a:t>Click to edit Master title style</a:t>
            </a:r>
            <a:endParaRPr lang="en-US"/>
          </a:p>
        </p:txBody>
      </p:sp>
      <p:sp>
        <p:nvSpPr>
          <p:cNvPr id="6" name="Rectangle 6"/>
          <p:cNvSpPr>
            <a:spLocks noGrp="1"/>
          </p:cNvSpPr>
          <p:nvPr>
            <p:ph type="dt" sz="half" idx="10"/>
          </p:nvPr>
        </p:nvSpPr>
        <p:spPr/>
        <p:txBody>
          <a:bodyPr/>
          <a:lstStyle>
            <a:extLst/>
          </a:lstStyle>
          <a:p>
            <a:pPr algn="r"/>
            <a:fld id="{73B9D0E9-7F95-4423-9114-95494EF8154E}" type="datetime1">
              <a:rPr lang="en-US" smtClean="0"/>
              <a:pPr algn="r"/>
              <a:t>03/11/2014</a:t>
            </a:fld>
            <a:endParaRPr lang="en-US"/>
          </a:p>
        </p:txBody>
      </p:sp>
      <p:sp>
        <p:nvSpPr>
          <p:cNvPr id="8" name="Rectangle 8"/>
          <p:cNvSpPr>
            <a:spLocks noGrp="1"/>
          </p:cNvSpPr>
          <p:nvPr>
            <p:ph type="sldNum" sz="quarter" idx="11"/>
          </p:nvPr>
        </p:nvSpPr>
        <p:spPr/>
        <p:txBody>
          <a:bodyPr/>
          <a:lstStyle>
            <a:extLst/>
          </a:lstStyle>
          <a:p>
            <a:pPr algn="r"/>
            <a:fld id="{256D3EEF-DE4E-429D-8EC4-DDC531AFF587}" type="slidenum">
              <a:rPr lang="en-US" sz="1000" smtClean="0"/>
              <a:pPr algn="r"/>
              <a:t>‹#›</a:t>
            </a:fld>
            <a:endParaRPr lang="en-US"/>
          </a:p>
        </p:txBody>
      </p:sp>
      <p:sp>
        <p:nvSpPr>
          <p:cNvPr id="9" name="Rectangle 9"/>
          <p:cNvSpPr>
            <a:spLocks noGrp="1"/>
          </p:cNvSpPr>
          <p:nvPr>
            <p:ph type="ftr" sz="quarter" idx="12"/>
          </p:nvPr>
        </p:nvSpPr>
        <p:spPr/>
        <p:txBody>
          <a:bodyPr/>
          <a:lstStyle>
            <a:extLst/>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Up">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extLst/>
          </a:lstStyle>
          <a:p>
            <a:r>
              <a:rPr lang="en-US" smtClean="0"/>
              <a:t>Click to edit Master title style</a:t>
            </a:r>
            <a:endParaRPr lang="en-US" dirty="0"/>
          </a:p>
        </p:txBody>
      </p:sp>
      <p:sp>
        <p:nvSpPr>
          <p:cNvPr id="8" name="Rectangle 8"/>
          <p:cNvSpPr>
            <a:spLocks noGrp="1"/>
          </p:cNvSpPr>
          <p:nvPr>
            <p:ph type="body" sz="quarter" idx="13" hasCustomPrompt="1"/>
          </p:nvPr>
        </p:nvSpPr>
        <p:spPr>
          <a:xfrm>
            <a:off x="304800" y="381000"/>
            <a:ext cx="8077200" cy="333356"/>
          </a:xfrm>
          <a:solidFill>
            <a:srgbClr val="0000FF"/>
          </a:solidFill>
        </p:spPr>
        <p:txBody>
          <a:bodyPr/>
          <a:lstStyle>
            <a:lvl1pPr>
              <a:defRPr b="1">
                <a:solidFill>
                  <a:schemeClr val="bg1"/>
                </a:solidFill>
              </a:defRPr>
            </a:lvl1pPr>
            <a:extLst/>
          </a:lstStyle>
          <a:p>
            <a:pPr lvl="0"/>
            <a:r>
              <a:rPr lang="en-US" dirty="0" smtClean="0"/>
              <a:t>Click to add heading</a:t>
            </a:r>
            <a:endParaRPr lang="en-US" dirty="0"/>
          </a:p>
        </p:txBody>
      </p:sp>
      <p:sp>
        <p:nvSpPr>
          <p:cNvPr id="11" name="Rectangle 11"/>
          <p:cNvSpPr>
            <a:spLocks noGrp="1"/>
          </p:cNvSpPr>
          <p:nvPr>
            <p:ph sz="quarter" idx="15"/>
          </p:nvPr>
        </p:nvSpPr>
        <p:spPr>
          <a:xfrm>
            <a:off x="304800" y="714356"/>
            <a:ext cx="8077200" cy="553404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Rectangle 9"/>
          <p:cNvSpPr>
            <a:spLocks noGrp="1"/>
          </p:cNvSpPr>
          <p:nvPr>
            <p:ph type="dt" sz="half" idx="16"/>
          </p:nvPr>
        </p:nvSpPr>
        <p:spPr/>
        <p:txBody>
          <a:bodyPr/>
          <a:lstStyle>
            <a:extLst/>
          </a:lstStyle>
          <a:p>
            <a:pPr algn="r"/>
            <a:fld id="{828FD173-2CB3-4214-8741-970D8D476901}" type="datetime1">
              <a:rPr lang="en-US" smtClean="0"/>
              <a:pPr algn="r"/>
              <a:t>03/11/2014</a:t>
            </a:fld>
            <a:endParaRPr lang="en-US"/>
          </a:p>
        </p:txBody>
      </p:sp>
      <p:sp>
        <p:nvSpPr>
          <p:cNvPr id="10" name="Rectangle 10"/>
          <p:cNvSpPr>
            <a:spLocks noGrp="1"/>
          </p:cNvSpPr>
          <p:nvPr>
            <p:ph type="sldNum" sz="quarter" idx="17"/>
          </p:nvPr>
        </p:nvSpPr>
        <p:spPr/>
        <p:txBody>
          <a:bodyPr/>
          <a:lstStyle>
            <a:extLst/>
          </a:lstStyle>
          <a:p>
            <a:pPr algn="r"/>
            <a:fld id="{256D3EEF-DE4E-429D-8EC4-DDC531AFF587}" type="slidenum">
              <a:rPr lang="en-US" sz="1000" smtClean="0"/>
              <a:pPr algn="r"/>
              <a:t>‹#›</a:t>
            </a:fld>
            <a:endParaRPr lang="en-US"/>
          </a:p>
        </p:txBody>
      </p:sp>
      <p:sp>
        <p:nvSpPr>
          <p:cNvPr id="12" name="Rectangle 12"/>
          <p:cNvSpPr>
            <a:spLocks noGrp="1"/>
          </p:cNvSpPr>
          <p:nvPr>
            <p:ph type="ftr" sz="quarter" idx="18"/>
          </p:nvPr>
        </p:nvSpPr>
        <p:spPr/>
        <p:txBody>
          <a:bodyPr/>
          <a:lstStyle>
            <a:extLst/>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Up">
    <p:spTree>
      <p:nvGrpSpPr>
        <p:cNvPr id="1" name=""/>
        <p:cNvGrpSpPr/>
        <p:nvPr/>
      </p:nvGrpSpPr>
      <p:grpSpPr>
        <a:xfrm>
          <a:off x="0" y="0"/>
          <a:ext cx="0" cy="0"/>
          <a:chOff x="0" y="0"/>
          <a:chExt cx="0" cy="0"/>
        </a:xfrm>
      </p:grpSpPr>
      <p:sp>
        <p:nvSpPr>
          <p:cNvPr id="19" name="Rectangle 2"/>
          <p:cNvSpPr>
            <a:spLocks noGrp="1"/>
          </p:cNvSpPr>
          <p:nvPr>
            <p:ph type="title"/>
          </p:nvPr>
        </p:nvSpPr>
        <p:spPr/>
        <p:txBody>
          <a:bodyPr/>
          <a:lstStyle>
            <a:extLst/>
          </a:lstStyle>
          <a:p>
            <a:r>
              <a:rPr lang="en-US" smtClean="0"/>
              <a:t>Click to edit Master title style</a:t>
            </a:r>
            <a:endParaRPr lang="en-US"/>
          </a:p>
        </p:txBody>
      </p:sp>
      <p:sp>
        <p:nvSpPr>
          <p:cNvPr id="31" name="Rectangle 8"/>
          <p:cNvSpPr>
            <a:spLocks noGrp="1"/>
          </p:cNvSpPr>
          <p:nvPr>
            <p:ph type="body" sz="quarter" idx="13" hasCustomPrompt="1"/>
          </p:nvPr>
        </p:nvSpPr>
        <p:spPr>
          <a:xfrm>
            <a:off x="304800" y="381000"/>
            <a:ext cx="3965448"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9" name="Rectangle 11"/>
          <p:cNvSpPr>
            <a:spLocks noGrp="1"/>
          </p:cNvSpPr>
          <p:nvPr>
            <p:ph sz="quarter" idx="15"/>
          </p:nvPr>
        </p:nvSpPr>
        <p:spPr>
          <a:xfrm>
            <a:off x="304800" y="714356"/>
            <a:ext cx="3962400" cy="5534044"/>
          </a:xfrm>
        </p:spPr>
        <p:txBody>
          <a:bodyPr/>
          <a:lstStyle>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Rectangle 8"/>
          <p:cNvSpPr>
            <a:spLocks noGrp="1"/>
          </p:cNvSpPr>
          <p:nvPr>
            <p:ph type="body" sz="quarter" idx="16" hasCustomPrompt="1"/>
          </p:nvPr>
        </p:nvSpPr>
        <p:spPr>
          <a:xfrm>
            <a:off x="4416552" y="381000"/>
            <a:ext cx="3965448"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15" name="Rectangle 11"/>
          <p:cNvSpPr>
            <a:spLocks noGrp="1"/>
          </p:cNvSpPr>
          <p:nvPr>
            <p:ph sz="quarter" idx="17"/>
          </p:nvPr>
        </p:nvSpPr>
        <p:spPr>
          <a:xfrm>
            <a:off x="4416552" y="714356"/>
            <a:ext cx="3962400" cy="553404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Rectangle 13"/>
          <p:cNvSpPr>
            <a:spLocks noGrp="1"/>
          </p:cNvSpPr>
          <p:nvPr>
            <p:ph type="dt" sz="half" idx="18"/>
          </p:nvPr>
        </p:nvSpPr>
        <p:spPr/>
        <p:txBody>
          <a:bodyPr/>
          <a:lstStyle>
            <a:extLst/>
          </a:lstStyle>
          <a:p>
            <a:pPr algn="r"/>
            <a:fld id="{A1704A40-8D3B-4404-9986-2B5D36474D63}" type="datetime1">
              <a:rPr lang="en-US" smtClean="0"/>
              <a:pPr algn="r"/>
              <a:t>03/11/2014</a:t>
            </a:fld>
            <a:endParaRPr lang="en-US"/>
          </a:p>
        </p:txBody>
      </p:sp>
      <p:sp>
        <p:nvSpPr>
          <p:cNvPr id="16" name="Rectangle 16"/>
          <p:cNvSpPr>
            <a:spLocks noGrp="1"/>
          </p:cNvSpPr>
          <p:nvPr>
            <p:ph type="sldNum" sz="quarter" idx="19"/>
          </p:nvPr>
        </p:nvSpPr>
        <p:spPr/>
        <p:txBody>
          <a:bodyPr/>
          <a:lstStyle>
            <a:extLst/>
          </a:lstStyle>
          <a:p>
            <a:pPr algn="r"/>
            <a:fld id="{256D3EEF-DE4E-429D-8EC4-DDC531AFF587}" type="slidenum">
              <a:rPr lang="en-US" sz="1000" smtClean="0"/>
              <a:pPr algn="r"/>
              <a:t>‹#›</a:t>
            </a:fld>
            <a:endParaRPr lang="en-US"/>
          </a:p>
        </p:txBody>
      </p:sp>
      <p:sp>
        <p:nvSpPr>
          <p:cNvPr id="17" name="Rectangle 17"/>
          <p:cNvSpPr>
            <a:spLocks noGrp="1"/>
          </p:cNvSpPr>
          <p:nvPr>
            <p:ph type="ftr" sz="quarter" idx="20"/>
          </p:nvPr>
        </p:nvSpPr>
        <p:spPr/>
        <p:txBody>
          <a:bodyPr/>
          <a:lstStyle>
            <a:extLst/>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Up: 2 left, 1 right">
    <p:spTree>
      <p:nvGrpSpPr>
        <p:cNvPr id="1" name=""/>
        <p:cNvGrpSpPr/>
        <p:nvPr/>
      </p:nvGrpSpPr>
      <p:grpSpPr>
        <a:xfrm>
          <a:off x="0" y="0"/>
          <a:ext cx="0" cy="0"/>
          <a:chOff x="0" y="0"/>
          <a:chExt cx="0" cy="0"/>
        </a:xfrm>
      </p:grpSpPr>
      <p:sp>
        <p:nvSpPr>
          <p:cNvPr id="28" name="Rectangle 2"/>
          <p:cNvSpPr>
            <a:spLocks noGrp="1"/>
          </p:cNvSpPr>
          <p:nvPr>
            <p:ph type="title"/>
          </p:nvPr>
        </p:nvSpPr>
        <p:spPr/>
        <p:txBody>
          <a:bodyPr/>
          <a:lstStyle>
            <a:extLst/>
          </a:lstStyle>
          <a:p>
            <a:r>
              <a:rPr lang="en-US" smtClean="0"/>
              <a:t>Click to edit Master title style</a:t>
            </a:r>
            <a:endParaRPr lang="en-US"/>
          </a:p>
        </p:txBody>
      </p:sp>
      <p:sp>
        <p:nvSpPr>
          <p:cNvPr id="9" name="Rectangle 8"/>
          <p:cNvSpPr>
            <a:spLocks noGrp="1"/>
          </p:cNvSpPr>
          <p:nvPr>
            <p:ph type="body" sz="quarter" idx="13" hasCustomPrompt="1"/>
          </p:nvPr>
        </p:nvSpPr>
        <p:spPr>
          <a:xfrm>
            <a:off x="304800" y="381000"/>
            <a:ext cx="3962400"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18" name="Rectangle 11"/>
          <p:cNvSpPr>
            <a:spLocks noGrp="1"/>
          </p:cNvSpPr>
          <p:nvPr>
            <p:ph sz="quarter" idx="15"/>
          </p:nvPr>
        </p:nvSpPr>
        <p:spPr>
          <a:xfrm>
            <a:off x="304800" y="714356"/>
            <a:ext cx="3962400" cy="2601867"/>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Rectangle 8"/>
          <p:cNvSpPr>
            <a:spLocks noGrp="1"/>
          </p:cNvSpPr>
          <p:nvPr>
            <p:ph type="body" sz="quarter" idx="16" hasCustomPrompt="1"/>
          </p:nvPr>
        </p:nvSpPr>
        <p:spPr>
          <a:xfrm>
            <a:off x="301752" y="3319272"/>
            <a:ext cx="3965448" cy="324042"/>
          </a:xfrm>
          <a:solidFill>
            <a:srgbClr val="00649D"/>
          </a:solidFill>
        </p:spPr>
        <p:txBody>
          <a:bodyPr/>
          <a:lstStyle>
            <a:lvl1pPr>
              <a:defRPr b="1">
                <a:solidFill>
                  <a:schemeClr val="bg1"/>
                </a:solidFill>
              </a:defRPr>
            </a:lvl1pPr>
            <a:extLst/>
          </a:lstStyle>
          <a:p>
            <a:pPr lvl="0"/>
            <a:r>
              <a:rPr lang="en-US" dirty="0" smtClean="0"/>
              <a:t>Click to add heading</a:t>
            </a:r>
            <a:endParaRPr lang="en-US"/>
          </a:p>
        </p:txBody>
      </p:sp>
      <p:sp>
        <p:nvSpPr>
          <p:cNvPr id="17" name="Rectangle 11"/>
          <p:cNvSpPr>
            <a:spLocks noGrp="1"/>
          </p:cNvSpPr>
          <p:nvPr>
            <p:ph sz="quarter" idx="17"/>
          </p:nvPr>
        </p:nvSpPr>
        <p:spPr>
          <a:xfrm>
            <a:off x="301752" y="3643314"/>
            <a:ext cx="3965448" cy="2611182"/>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Rectangle 8"/>
          <p:cNvSpPr>
            <a:spLocks noGrp="1"/>
          </p:cNvSpPr>
          <p:nvPr>
            <p:ph type="body" sz="quarter" idx="18" hasCustomPrompt="1"/>
          </p:nvPr>
        </p:nvSpPr>
        <p:spPr>
          <a:xfrm>
            <a:off x="4416552" y="381000"/>
            <a:ext cx="3965448" cy="333356"/>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21" name="Rectangle 11"/>
          <p:cNvSpPr>
            <a:spLocks noGrp="1"/>
          </p:cNvSpPr>
          <p:nvPr>
            <p:ph sz="quarter" idx="19"/>
          </p:nvPr>
        </p:nvSpPr>
        <p:spPr>
          <a:xfrm>
            <a:off x="4416552" y="714356"/>
            <a:ext cx="3962400" cy="5534044"/>
          </a:xfrm>
        </p:spPr>
        <p:txBody>
          <a:bodyPr/>
          <a:lstStyle>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Rectangle 13"/>
          <p:cNvSpPr>
            <a:spLocks noGrp="1"/>
          </p:cNvSpPr>
          <p:nvPr>
            <p:ph type="dt" sz="half" idx="20"/>
          </p:nvPr>
        </p:nvSpPr>
        <p:spPr/>
        <p:txBody>
          <a:bodyPr/>
          <a:lstStyle>
            <a:extLst/>
          </a:lstStyle>
          <a:p>
            <a:pPr algn="r"/>
            <a:fld id="{DE3B91AD-F2C9-43CB-A84C-1D5C130F2509}" type="datetime1">
              <a:rPr lang="en-US" smtClean="0"/>
              <a:pPr algn="r"/>
              <a:t>03/11/2014</a:t>
            </a:fld>
            <a:endParaRPr lang="en-US"/>
          </a:p>
        </p:txBody>
      </p:sp>
      <p:sp>
        <p:nvSpPr>
          <p:cNvPr id="19" name="Rectangle 19"/>
          <p:cNvSpPr>
            <a:spLocks noGrp="1"/>
          </p:cNvSpPr>
          <p:nvPr>
            <p:ph type="sldNum" sz="quarter" idx="21"/>
          </p:nvPr>
        </p:nvSpPr>
        <p:spPr/>
        <p:txBody>
          <a:bodyPr/>
          <a:lstStyle>
            <a:extLst/>
          </a:lstStyle>
          <a:p>
            <a:pPr algn="r"/>
            <a:fld id="{256D3EEF-DE4E-429D-8EC4-DDC531AFF587}" type="slidenum">
              <a:rPr lang="en-US" sz="1000" smtClean="0"/>
              <a:pPr algn="r"/>
              <a:t>‹#›</a:t>
            </a:fld>
            <a:endParaRPr lang="en-US"/>
          </a:p>
        </p:txBody>
      </p:sp>
      <p:sp>
        <p:nvSpPr>
          <p:cNvPr id="22" name="Rectangle 22"/>
          <p:cNvSpPr>
            <a:spLocks noGrp="1"/>
          </p:cNvSpPr>
          <p:nvPr>
            <p:ph type="ftr" sz="quarter" idx="22"/>
          </p:nvPr>
        </p:nvSpPr>
        <p:spPr/>
        <p:txBody>
          <a:bodyPr/>
          <a:lstStyle>
            <a:extLst/>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Up: 1 Left, 2 Right">
    <p:spTree>
      <p:nvGrpSpPr>
        <p:cNvPr id="1" name=""/>
        <p:cNvGrpSpPr/>
        <p:nvPr/>
      </p:nvGrpSpPr>
      <p:grpSpPr>
        <a:xfrm>
          <a:off x="0" y="0"/>
          <a:ext cx="0" cy="0"/>
          <a:chOff x="0" y="0"/>
          <a:chExt cx="0" cy="0"/>
        </a:xfrm>
      </p:grpSpPr>
      <p:sp>
        <p:nvSpPr>
          <p:cNvPr id="25" name="Rectangle 2"/>
          <p:cNvSpPr>
            <a:spLocks noGrp="1"/>
          </p:cNvSpPr>
          <p:nvPr>
            <p:ph type="title"/>
          </p:nvPr>
        </p:nvSpPr>
        <p:spPr/>
        <p:txBody>
          <a:bodyPr/>
          <a:lstStyle>
            <a:extLst/>
          </a:lstStyle>
          <a:p>
            <a:r>
              <a:rPr lang="en-US" smtClean="0"/>
              <a:t>Click to edit Master title style</a:t>
            </a:r>
            <a:endParaRPr lang="en-US"/>
          </a:p>
        </p:txBody>
      </p:sp>
      <p:sp>
        <p:nvSpPr>
          <p:cNvPr id="13" name="Rectangle 8"/>
          <p:cNvSpPr>
            <a:spLocks noGrp="1"/>
          </p:cNvSpPr>
          <p:nvPr>
            <p:ph type="body" sz="quarter" idx="13" hasCustomPrompt="1"/>
          </p:nvPr>
        </p:nvSpPr>
        <p:spPr>
          <a:xfrm>
            <a:off x="304800" y="381000"/>
            <a:ext cx="3965448" cy="228600"/>
          </a:xfrm>
          <a:solidFill>
            <a:srgbClr val="00649D"/>
          </a:solidFill>
        </p:spPr>
        <p:txBody>
          <a:bodyPr/>
          <a:lstStyle>
            <a:lvl1pPr>
              <a:defRPr b="1">
                <a:solidFill>
                  <a:schemeClr val="bg1"/>
                </a:solidFill>
              </a:defRPr>
            </a:lvl1pPr>
            <a:extLst/>
          </a:lstStyle>
          <a:p>
            <a:pPr lvl="0"/>
            <a:r>
              <a:rPr lang="en-US" dirty="0" smtClean="0"/>
              <a:t>Click to add heading</a:t>
            </a:r>
            <a:endParaRPr lang="en-US" dirty="0"/>
          </a:p>
        </p:txBody>
      </p:sp>
      <p:sp>
        <p:nvSpPr>
          <p:cNvPr id="14" name="Rectangle 11"/>
          <p:cNvSpPr>
            <a:spLocks noGrp="1"/>
          </p:cNvSpPr>
          <p:nvPr>
            <p:ph sz="quarter" idx="15"/>
          </p:nvPr>
        </p:nvSpPr>
        <p:spPr>
          <a:xfrm>
            <a:off x="304800" y="609600"/>
            <a:ext cx="3962400" cy="5638800"/>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Rectangle 8"/>
          <p:cNvSpPr>
            <a:spLocks noGrp="1"/>
          </p:cNvSpPr>
          <p:nvPr>
            <p:ph type="body" sz="quarter" idx="16" hasCustomPrompt="1"/>
          </p:nvPr>
        </p:nvSpPr>
        <p:spPr>
          <a:xfrm>
            <a:off x="4419600" y="381000"/>
            <a:ext cx="3962400" cy="228600"/>
          </a:xfrm>
          <a:solidFill>
            <a:srgbClr val="00649D"/>
          </a:solidFill>
        </p:spPr>
        <p:txBody>
          <a:bodyPr/>
          <a:lstStyle>
            <a:lvl1pPr>
              <a:defRPr b="1">
                <a:solidFill>
                  <a:schemeClr val="bg1"/>
                </a:solidFill>
              </a:defRPr>
            </a:lvl1pPr>
            <a:extLst/>
          </a:lstStyle>
          <a:p>
            <a:pPr lvl="0"/>
            <a:r>
              <a:rPr lang="en-US" dirty="0" smtClean="0"/>
              <a:t>Click to add heading</a:t>
            </a:r>
            <a:endParaRPr lang="en-US"/>
          </a:p>
        </p:txBody>
      </p:sp>
      <p:sp>
        <p:nvSpPr>
          <p:cNvPr id="17" name="Rectangle 11"/>
          <p:cNvSpPr>
            <a:spLocks noGrp="1"/>
          </p:cNvSpPr>
          <p:nvPr>
            <p:ph sz="quarter" idx="17"/>
          </p:nvPr>
        </p:nvSpPr>
        <p:spPr>
          <a:xfrm>
            <a:off x="4419600" y="609600"/>
            <a:ext cx="3962400"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9" name="Rectangle 8"/>
          <p:cNvSpPr>
            <a:spLocks noGrp="1"/>
          </p:cNvSpPr>
          <p:nvPr>
            <p:ph type="body" sz="quarter" idx="18" hasCustomPrompt="1"/>
          </p:nvPr>
        </p:nvSpPr>
        <p:spPr>
          <a:xfrm>
            <a:off x="4416552" y="3319272"/>
            <a:ext cx="3965448" cy="228600"/>
          </a:xfrm>
          <a:solidFill>
            <a:srgbClr val="00649D"/>
          </a:solidFill>
        </p:spPr>
        <p:txBody>
          <a:bodyPr/>
          <a:lstStyle>
            <a:lvl1pPr>
              <a:defRPr b="1">
                <a:solidFill>
                  <a:schemeClr val="bg1"/>
                </a:solidFill>
              </a:defRPr>
            </a:lvl1pPr>
            <a:extLst/>
          </a:lstStyle>
          <a:p>
            <a:pPr lvl="0"/>
            <a:r>
              <a:rPr lang="en-US" dirty="0" smtClean="0"/>
              <a:t>Click to add heading</a:t>
            </a:r>
            <a:endParaRPr lang="en-US"/>
          </a:p>
        </p:txBody>
      </p:sp>
      <p:sp>
        <p:nvSpPr>
          <p:cNvPr id="20" name="Rectangle 11"/>
          <p:cNvSpPr>
            <a:spLocks noGrp="1"/>
          </p:cNvSpPr>
          <p:nvPr>
            <p:ph sz="quarter" idx="19"/>
          </p:nvPr>
        </p:nvSpPr>
        <p:spPr>
          <a:xfrm>
            <a:off x="4416552" y="3547872"/>
            <a:ext cx="3965448"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Rectangle 21"/>
          <p:cNvSpPr>
            <a:spLocks noGrp="1"/>
          </p:cNvSpPr>
          <p:nvPr>
            <p:ph type="dt" sz="half" idx="20"/>
          </p:nvPr>
        </p:nvSpPr>
        <p:spPr/>
        <p:txBody>
          <a:bodyPr/>
          <a:lstStyle>
            <a:extLst/>
          </a:lstStyle>
          <a:p>
            <a:pPr algn="r"/>
            <a:fld id="{27D93220-918A-400D-B3FA-D8B22567DEBB}" type="datetime1">
              <a:rPr lang="en-US" smtClean="0"/>
              <a:pPr algn="r"/>
              <a:t>03/11/2014</a:t>
            </a:fld>
            <a:endParaRPr lang="en-US"/>
          </a:p>
        </p:txBody>
      </p:sp>
      <p:sp>
        <p:nvSpPr>
          <p:cNvPr id="22" name="Rectangle 22"/>
          <p:cNvSpPr>
            <a:spLocks noGrp="1"/>
          </p:cNvSpPr>
          <p:nvPr>
            <p:ph type="sldNum" sz="quarter" idx="21"/>
          </p:nvPr>
        </p:nvSpPr>
        <p:spPr/>
        <p:txBody>
          <a:bodyPr/>
          <a:lstStyle>
            <a:extLst/>
          </a:lstStyle>
          <a:p>
            <a:pPr algn="r"/>
            <a:fld id="{256D3EEF-DE4E-429D-8EC4-DDC531AFF587}" type="slidenum">
              <a:rPr lang="en-US" sz="1000" smtClean="0"/>
              <a:pPr algn="r"/>
              <a:t>‹#›</a:t>
            </a:fld>
            <a:endParaRPr lang="en-US"/>
          </a:p>
        </p:txBody>
      </p:sp>
      <p:sp>
        <p:nvSpPr>
          <p:cNvPr id="23" name="Rectangle 23"/>
          <p:cNvSpPr>
            <a:spLocks noGrp="1"/>
          </p:cNvSpPr>
          <p:nvPr>
            <p:ph type="ftr" sz="quarter" idx="22"/>
          </p:nvPr>
        </p:nvSpPr>
        <p:spPr/>
        <p:txBody>
          <a:bodyPr/>
          <a:lstStyle>
            <a:extLst/>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title"/>
          </p:nvPr>
        </p:nvSpPr>
        <p:spPr>
          <a:xfrm>
            <a:off x="8610600" y="381000"/>
            <a:ext cx="533400" cy="5867400"/>
          </a:xfrm>
          <a:prstGeom prst="rect">
            <a:avLst/>
          </a:prstGeom>
        </p:spPr>
        <p:txBody>
          <a:bodyPr vert="vert" anchor="ctr">
            <a:normAutofit/>
          </a:bodyPr>
          <a:lstStyle>
            <a:extLst/>
          </a:lstStyle>
          <a:p>
            <a:r>
              <a:rPr lang="en-US" smtClean="0"/>
              <a:t>Click to edit Master title style</a:t>
            </a:r>
            <a:endParaRPr lang="en-US" dirty="0"/>
          </a:p>
        </p:txBody>
      </p:sp>
      <p:sp>
        <p:nvSpPr>
          <p:cNvPr id="3" name="Rectangle 3"/>
          <p:cNvSpPr>
            <a:spLocks noGrp="1"/>
          </p:cNvSpPr>
          <p:nvPr>
            <p:ph type="body" idx="1"/>
          </p:nvPr>
        </p:nvSpPr>
        <p:spPr>
          <a:xfrm>
            <a:off x="304800" y="381000"/>
            <a:ext cx="8077200" cy="5867400"/>
          </a:xfrm>
          <a:prstGeom prst="rect">
            <a:avLst/>
          </a:prstGeom>
        </p:spPr>
        <p:txBody>
          <a:bodyPr vert="horz">
            <a:normAutofit/>
          </a:bodyPr>
          <a:lstStyle>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p:cNvSpPr>
          <p:nvPr>
            <p:ph type="dt" sz="half" idx="2"/>
          </p:nvPr>
        </p:nvSpPr>
        <p:spPr>
          <a:xfrm>
            <a:off x="7010400" y="76200"/>
            <a:ext cx="1371600" cy="228600"/>
          </a:xfrm>
          <a:prstGeom prst="rect">
            <a:avLst/>
          </a:prstGeom>
        </p:spPr>
        <p:txBody>
          <a:bodyPr vert="horz"/>
          <a:lstStyle>
            <a:lvl1pPr algn="ctr">
              <a:defRPr sz="1000">
                <a:solidFill>
                  <a:schemeClr val="tx1">
                    <a:tint val="65000"/>
                  </a:schemeClr>
                </a:solidFill>
              </a:defRPr>
            </a:lvl1pPr>
            <a:extLst/>
          </a:lstStyle>
          <a:p>
            <a:pPr algn="r"/>
            <a:fld id="{CCD717AA-EA39-47F3-8A0A-15B3575EDB53}" type="datetime1">
              <a:rPr lang="en-US" smtClean="0"/>
              <a:pPr algn="r"/>
              <a:t>03/11/2014</a:t>
            </a:fld>
            <a:endParaRPr lang="en-US" sz="1000" dirty="0">
              <a:solidFill>
                <a:schemeClr val="tx1">
                  <a:tint val="65000"/>
                </a:schemeClr>
              </a:solidFill>
            </a:endParaRPr>
          </a:p>
        </p:txBody>
      </p:sp>
      <p:sp>
        <p:nvSpPr>
          <p:cNvPr id="6" name="Rectangle 6"/>
          <p:cNvSpPr>
            <a:spLocks noGrp="1"/>
          </p:cNvSpPr>
          <p:nvPr>
            <p:ph type="sldNum" sz="quarter" idx="4"/>
          </p:nvPr>
        </p:nvSpPr>
        <p:spPr>
          <a:xfrm>
            <a:off x="6504432" y="6473952"/>
            <a:ext cx="990600" cy="304800"/>
          </a:xfrm>
          <a:prstGeom prst="rect">
            <a:avLst/>
          </a:prstGeom>
        </p:spPr>
        <p:txBody>
          <a:bodyPr vert="horz" anchor="ctr"/>
          <a:lstStyle>
            <a:lvl1pPr algn="r">
              <a:defRPr sz="1000"/>
            </a:lvl1pPr>
            <a:extLst/>
          </a:lstStyle>
          <a:p>
            <a:pPr algn="r"/>
            <a:fld id="{256D3EEF-DE4E-429D-8EC4-DDC531AFF587}" type="slidenum">
              <a:rPr lang="en-US" sz="1000" smtClean="0"/>
              <a:pPr algn="r"/>
              <a:t>‹#›</a:t>
            </a:fld>
            <a:endParaRPr lang="en-US" sz="1000" dirty="0"/>
          </a:p>
        </p:txBody>
      </p:sp>
      <p:sp>
        <p:nvSpPr>
          <p:cNvPr id="11" name="Rectangle 10"/>
          <p:cNvSpPr/>
          <p:nvPr/>
        </p:nvSpPr>
        <p:spPr>
          <a:xfrm>
            <a:off x="0" y="0"/>
            <a:ext cx="76200" cy="6858000"/>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12" name="Rectangle 12"/>
          <p:cNvSpPr>
            <a:spLocks noGrp="1"/>
          </p:cNvSpPr>
          <p:nvPr>
            <p:ph type="ftr" sz="quarter" idx="3"/>
          </p:nvPr>
        </p:nvSpPr>
        <p:spPr>
          <a:xfrm>
            <a:off x="2705100" y="6477000"/>
            <a:ext cx="3733800" cy="304800"/>
          </a:xfrm>
          <a:prstGeom prst="rect">
            <a:avLst/>
          </a:prstGeom>
        </p:spPr>
        <p:txBody>
          <a:bodyPr vert="horz" anchor="ctr"/>
          <a:lstStyle>
            <a:lvl1pPr algn="ctr">
              <a:defRPr sz="1000">
                <a:solidFill>
                  <a:sysClr val="windowText" lastClr="000000"/>
                </a:solidFill>
              </a:defRPr>
            </a:lvl1pPr>
            <a:extLst/>
          </a:lstStyle>
          <a:p>
            <a:endParaRPr lang="en-US" sz="1000" dirty="0">
              <a:solidFill>
                <a:sysClr val="windowText" lastClr="000000"/>
              </a:solidFill>
            </a:endParaRPr>
          </a:p>
        </p:txBody>
      </p:sp>
      <p:pic>
        <p:nvPicPr>
          <p:cNvPr id="13" name="Picture 2"/>
          <p:cNvPicPr>
            <a:picLocks noChangeAspect="1" noChangeArrowheads="1"/>
          </p:cNvPicPr>
          <p:nvPr/>
        </p:nvPicPr>
        <p:blipFill>
          <a:blip r:embed="rId20" cstate="print"/>
          <a:srcRect/>
          <a:stretch>
            <a:fillRect/>
          </a:stretch>
        </p:blipFill>
        <p:spPr bwMode="auto">
          <a:xfrm>
            <a:off x="7590180" y="6286520"/>
            <a:ext cx="884061" cy="500042"/>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3" r:id="rId10"/>
    <p:sldLayoutId id="2147483658" r:id="rId11"/>
    <p:sldLayoutId id="2147483659" r:id="rId12"/>
    <p:sldLayoutId id="2147483660" r:id="rId13"/>
    <p:sldLayoutId id="2147483661" r:id="rId14"/>
    <p:sldLayoutId id="2147483662" r:id="rId15"/>
    <p:sldLayoutId id="2147483664" r:id="rId16"/>
    <p:sldLayoutId id="2147483666" r:id="rId17"/>
    <p:sldLayoutId id="2147483667" r:id="rId18"/>
  </p:sldLayoutIdLst>
  <p:hf sldNum="0" hdr="0" ftr="0" dt="0"/>
  <p:txStyles>
    <p:titleStyle>
      <a:lvl1pPr algn="l" rtl="0" eaLnBrk="1" latinLnBrk="0" hangingPunct="1">
        <a:spcBef>
          <a:spcPct val="0"/>
        </a:spcBef>
        <a:buNone/>
        <a:defRPr sz="2400" cap="small" spc="0" baseline="0">
          <a:solidFill>
            <a:schemeClr val="bg1"/>
          </a:solidFill>
          <a:latin typeface="+mj-lt"/>
          <a:ea typeface="+mj-ea"/>
          <a:cs typeface="+mj-cs"/>
        </a:defRPr>
      </a:lvl1pPr>
      <a:extLst/>
    </p:titleStyle>
    <p:bodyStyle>
      <a:lvl1pPr marL="0" marR="0" indent="0" algn="l" rtl="0" eaLnBrk="1" latinLnBrk="0" hangingPunct="1">
        <a:spcBef>
          <a:spcPct val="20000"/>
        </a:spcBef>
        <a:buFontTx/>
        <a:buNone/>
        <a:defRPr sz="1600">
          <a:solidFill>
            <a:schemeClr val="tx1"/>
          </a:solidFill>
          <a:latin typeface="+mn-lt"/>
          <a:ea typeface="+mn-ea"/>
          <a:cs typeface="+mn-cs"/>
        </a:defRPr>
      </a:lvl1pPr>
      <a:lvl2pPr marL="742950" indent="-285750" algn="l" rtl="0" eaLnBrk="1" latinLnBrk="0" hangingPunct="1">
        <a:spcBef>
          <a:spcPct val="20000"/>
        </a:spcBef>
        <a:buFontTx/>
        <a:buNone/>
        <a:defRPr sz="1600">
          <a:solidFill>
            <a:schemeClr val="tx1"/>
          </a:solidFill>
          <a:latin typeface="+mn-lt"/>
          <a:ea typeface="+mn-ea"/>
          <a:cs typeface="+mn-cs"/>
        </a:defRPr>
      </a:lvl2pPr>
      <a:lvl3pPr marL="1143000" indent="-228600" algn="l" rtl="0" eaLnBrk="1" latinLnBrk="0" hangingPunct="1">
        <a:spcBef>
          <a:spcPct val="20000"/>
        </a:spcBef>
        <a:buFontTx/>
        <a:buNone/>
        <a:defRPr sz="1400">
          <a:solidFill>
            <a:schemeClr val="tx1"/>
          </a:solidFill>
          <a:latin typeface="+mn-lt"/>
          <a:ea typeface="+mn-ea"/>
          <a:cs typeface="+mn-cs"/>
        </a:defRPr>
      </a:lvl3pPr>
      <a:lvl4pPr marL="1600200" indent="-228600" algn="l" rtl="0" eaLnBrk="1" latinLnBrk="0" hangingPunct="1">
        <a:spcBef>
          <a:spcPct val="20000"/>
        </a:spcBef>
        <a:buFontTx/>
        <a:buNone/>
        <a:defRPr sz="1100">
          <a:solidFill>
            <a:schemeClr val="tx1"/>
          </a:solidFill>
          <a:latin typeface="+mn-lt"/>
          <a:ea typeface="+mn-ea"/>
          <a:cs typeface="+mn-cs"/>
        </a:defRPr>
      </a:lvl4pPr>
      <a:lvl5pPr marL="2057400" indent="-228600" algn="l" rtl="0" eaLnBrk="1" latinLnBrk="0" hangingPunct="1">
        <a:spcBef>
          <a:spcPct val="20000"/>
        </a:spcBef>
        <a:buFontTx/>
        <a:buNone/>
        <a:defRPr sz="11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p:bodyStyle>
    <p:otherStyle>
      <a:lvl1pPr marL="0" algn="l" rtl="0" eaLnBrk="1" hangingPunct="1">
        <a:defRPr>
          <a:solidFill>
            <a:schemeClr val="tx1"/>
          </a:solidFill>
          <a:latin typeface="+mn-lt"/>
          <a:ea typeface="+mn-ea"/>
          <a:cs typeface="+mn-cs"/>
        </a:defRPr>
      </a:lvl1pPr>
      <a:lvl2pPr marL="457200" algn="l" rtl="0" eaLnBrk="1" hangingPunct="1">
        <a:defRPr>
          <a:solidFill>
            <a:schemeClr val="tx1"/>
          </a:solidFill>
          <a:latin typeface="+mn-lt"/>
          <a:ea typeface="+mn-ea"/>
          <a:cs typeface="+mn-cs"/>
        </a:defRPr>
      </a:lvl2pPr>
      <a:lvl3pPr marL="914400" algn="l" rtl="0" eaLnBrk="1" hangingPunct="1">
        <a:defRPr>
          <a:solidFill>
            <a:schemeClr val="tx1"/>
          </a:solidFill>
          <a:latin typeface="+mn-lt"/>
          <a:ea typeface="+mn-ea"/>
          <a:cs typeface="+mn-cs"/>
        </a:defRPr>
      </a:lvl3pPr>
      <a:lvl4pPr marL="1371600" algn="l" rtl="0" eaLnBrk="1" hangingPunct="1">
        <a:defRPr>
          <a:solidFill>
            <a:schemeClr val="tx1"/>
          </a:solidFill>
          <a:latin typeface="+mn-lt"/>
          <a:ea typeface="+mn-ea"/>
          <a:cs typeface="+mn-cs"/>
        </a:defRPr>
      </a:lvl4pPr>
      <a:lvl5pPr marL="1828800" algn="l" rtl="0" eaLnBrk="1" hangingPunct="1">
        <a:defRPr>
          <a:solidFill>
            <a:schemeClr val="tx1"/>
          </a:solidFill>
          <a:latin typeface="+mn-lt"/>
          <a:ea typeface="+mn-ea"/>
          <a:cs typeface="+mn-cs"/>
        </a:defRPr>
      </a:lvl5pPr>
      <a:lvl6pPr marL="2286000" algn="l" rtl="0" eaLnBrk="1" hangingPunct="1">
        <a:defRPr>
          <a:solidFill>
            <a:schemeClr val="tx1"/>
          </a:solidFill>
          <a:latin typeface="+mn-lt"/>
          <a:ea typeface="+mn-ea"/>
          <a:cs typeface="+mn-cs"/>
        </a:defRPr>
      </a:lvl6pPr>
      <a:lvl7pPr marL="2743200" algn="l" rtl="0" eaLnBrk="1" hangingPunct="1">
        <a:defRPr>
          <a:solidFill>
            <a:schemeClr val="tx1"/>
          </a:solidFill>
          <a:latin typeface="+mn-lt"/>
          <a:ea typeface="+mn-ea"/>
          <a:cs typeface="+mn-cs"/>
        </a:defRPr>
      </a:lvl7pPr>
      <a:lvl8pPr marL="3200400" algn="l" rtl="0" eaLnBrk="1" hangingPunct="1">
        <a:defRPr>
          <a:solidFill>
            <a:schemeClr val="tx1"/>
          </a:solidFill>
          <a:latin typeface="+mn-lt"/>
          <a:ea typeface="+mn-ea"/>
          <a:cs typeface="+mn-cs"/>
        </a:defRPr>
      </a:lvl8pPr>
      <a:lvl9pPr marL="3657600" algn="l" rtl="0" eaLnBrk="1" hangingPunct="1">
        <a:defRPr>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emf"/><Relationship Id="rId4" Type="http://schemas.openxmlformats.org/officeDocument/2006/relationships/image" Target="../media/image26.emf"/><Relationship Id="rId5" Type="http://schemas.openxmlformats.org/officeDocument/2006/relationships/image" Target="../media/image27.emf"/><Relationship Id="rId6" Type="http://schemas.openxmlformats.org/officeDocument/2006/relationships/image" Target="../media/image28.png"/><Relationship Id="rId1" Type="http://schemas.openxmlformats.org/officeDocument/2006/relationships/slideLayout" Target="../slideLayouts/slideLayout6.xml"/><Relationship Id="rId2" Type="http://schemas.openxmlformats.org/officeDocument/2006/relationships/image" Target="../media/image24.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6.emf"/><Relationship Id="rId3" Type="http://schemas.openxmlformats.org/officeDocument/2006/relationships/image" Target="../media/image29.tiff"/></Relationships>
</file>

<file path=ppt/slides/_rels/slide12.xml.rels><?xml version="1.0" encoding="UTF-8" standalone="yes"?>
<Relationships xmlns="http://schemas.openxmlformats.org/package/2006/relationships"><Relationship Id="rId3" Type="http://schemas.openxmlformats.org/officeDocument/2006/relationships/image" Target="../media/image31.emf"/><Relationship Id="rId4" Type="http://schemas.openxmlformats.org/officeDocument/2006/relationships/image" Target="../media/image32.emf"/><Relationship Id="rId5" Type="http://schemas.openxmlformats.org/officeDocument/2006/relationships/image" Target="../media/image33.emf"/><Relationship Id="rId6" Type="http://schemas.openxmlformats.org/officeDocument/2006/relationships/image" Target="../media/image34.emf"/><Relationship Id="rId7" Type="http://schemas.openxmlformats.org/officeDocument/2006/relationships/image" Target="../media/image35.tiff"/><Relationship Id="rId8" Type="http://schemas.openxmlformats.org/officeDocument/2006/relationships/image" Target="../media/image22.emf"/><Relationship Id="rId9" Type="http://schemas.openxmlformats.org/officeDocument/2006/relationships/image" Target="../media/image23.emf"/><Relationship Id="rId1" Type="http://schemas.openxmlformats.org/officeDocument/2006/relationships/slideLayout" Target="../slideLayouts/slideLayout6.xml"/><Relationship Id="rId2" Type="http://schemas.openxmlformats.org/officeDocument/2006/relationships/image" Target="../media/image30.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6.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7.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8.emf"/><Relationship Id="rId3" Type="http://schemas.openxmlformats.org/officeDocument/2006/relationships/image" Target="../media/image39.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0.emf"/><Relationship Id="rId3" Type="http://schemas.openxmlformats.org/officeDocument/2006/relationships/image" Target="../media/image41.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9.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4.png"/><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42.png"/><Relationship Id="rId8" Type="http://schemas.openxmlformats.org/officeDocument/2006/relationships/image" Target="../media/image43.png"/><Relationship Id="rId1" Type="http://schemas.openxmlformats.org/officeDocument/2006/relationships/slideLayout" Target="../slideLayouts/slideLayout6.xml"/><Relationship Id="rId2" Type="http://schemas.openxmlformats.org/officeDocument/2006/relationships/diagramData" Target="../diagrams/data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5.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6.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7.tiff"/><Relationship Id="rId3" Type="http://schemas.openxmlformats.org/officeDocument/2006/relationships/image" Target="../media/image48.emf"/></Relationships>
</file>

<file path=ppt/slides/_rels/slide26.xml.rels><?xml version="1.0" encoding="UTF-8" standalone="yes"?>
<Relationships xmlns="http://schemas.openxmlformats.org/package/2006/relationships"><Relationship Id="rId3" Type="http://schemas.openxmlformats.org/officeDocument/2006/relationships/image" Target="../media/image50.emf"/><Relationship Id="rId4" Type="http://schemas.openxmlformats.org/officeDocument/2006/relationships/image" Target="../media/image51.tiff"/><Relationship Id="rId1" Type="http://schemas.openxmlformats.org/officeDocument/2006/relationships/slideLayout" Target="../slideLayouts/slideLayout6.xml"/><Relationship Id="rId2" Type="http://schemas.openxmlformats.org/officeDocument/2006/relationships/image" Target="../media/image49.emf"/></Relationships>
</file>

<file path=ppt/slides/_rels/slide27.xml.rels><?xml version="1.0" encoding="UTF-8" standalone="yes"?>
<Relationships xmlns="http://schemas.openxmlformats.org/package/2006/relationships"><Relationship Id="rId3" Type="http://schemas.openxmlformats.org/officeDocument/2006/relationships/image" Target="../media/image53.emf"/><Relationship Id="rId4" Type="http://schemas.openxmlformats.org/officeDocument/2006/relationships/image" Target="../media/image54.png"/><Relationship Id="rId1" Type="http://schemas.openxmlformats.org/officeDocument/2006/relationships/slideLayout" Target="../slideLayouts/slideLayout6.xml"/><Relationship Id="rId2" Type="http://schemas.openxmlformats.org/officeDocument/2006/relationships/image" Target="../media/image52.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5.emf"/><Relationship Id="rId3" Type="http://schemas.openxmlformats.org/officeDocument/2006/relationships/image" Target="../media/image56.emf"/></Relationships>
</file>

<file path=ppt/slides/_rels/slide29.xml.rels><?xml version="1.0" encoding="UTF-8" standalone="yes"?>
<Relationships xmlns="http://schemas.openxmlformats.org/package/2006/relationships"><Relationship Id="rId3" Type="http://schemas.openxmlformats.org/officeDocument/2006/relationships/image" Target="../media/image58.emf"/><Relationship Id="rId4" Type="http://schemas.openxmlformats.org/officeDocument/2006/relationships/image" Target="../media/image59.emf"/><Relationship Id="rId1" Type="http://schemas.openxmlformats.org/officeDocument/2006/relationships/slideLayout" Target="../slideLayouts/slideLayout6.xml"/><Relationship Id="rId2" Type="http://schemas.openxmlformats.org/officeDocument/2006/relationships/image" Target="../media/image57.e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image" Target="../media/image5.png"/><Relationship Id="rId1" Type="http://schemas.openxmlformats.org/officeDocument/2006/relationships/vmlDrawing" Target="../drawings/vmlDrawing2.vml"/><Relationship Id="rId2"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61.emf"/><Relationship Id="rId4" Type="http://schemas.openxmlformats.org/officeDocument/2006/relationships/image" Target="../media/image62.emf"/><Relationship Id="rId5" Type="http://schemas.openxmlformats.org/officeDocument/2006/relationships/image" Target="../media/image63.emf"/><Relationship Id="rId6" Type="http://schemas.openxmlformats.org/officeDocument/2006/relationships/image" Target="../media/image64.emf"/><Relationship Id="rId7" Type="http://schemas.openxmlformats.org/officeDocument/2006/relationships/image" Target="../media/image65.emf"/><Relationship Id="rId8" Type="http://schemas.openxmlformats.org/officeDocument/2006/relationships/image" Target="../media/image66.emf"/><Relationship Id="rId1" Type="http://schemas.openxmlformats.org/officeDocument/2006/relationships/slideLayout" Target="../slideLayouts/slideLayout6.xml"/><Relationship Id="rId2" Type="http://schemas.openxmlformats.org/officeDocument/2006/relationships/image" Target="../media/image60.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3.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7.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8.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9.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6.xml.rels><?xml version="1.0" encoding="UTF-8" standalone="yes"?>
<Relationships xmlns="http://schemas.openxmlformats.org/package/2006/relationships"><Relationship Id="rId3" Type="http://schemas.openxmlformats.org/officeDocument/2006/relationships/image" Target="../media/image71.emf"/><Relationship Id="rId4" Type="http://schemas.openxmlformats.org/officeDocument/2006/relationships/image" Target="../media/image72.emf"/><Relationship Id="rId5" Type="http://schemas.openxmlformats.org/officeDocument/2006/relationships/image" Target="../media/image73.emf"/><Relationship Id="rId6" Type="http://schemas.openxmlformats.org/officeDocument/2006/relationships/image" Target="../media/image74.emf"/><Relationship Id="rId7" Type="http://schemas.openxmlformats.org/officeDocument/2006/relationships/image" Target="../media/image75.emf"/><Relationship Id="rId8" Type="http://schemas.openxmlformats.org/officeDocument/2006/relationships/image" Target="../media/image76.emf"/><Relationship Id="rId1" Type="http://schemas.openxmlformats.org/officeDocument/2006/relationships/slideLayout" Target="../slideLayouts/slideLayout6.xml"/><Relationship Id="rId2" Type="http://schemas.openxmlformats.org/officeDocument/2006/relationships/image" Target="../media/image70.emf"/></Relationships>
</file>

<file path=ppt/slides/_rels/slide37.xml.rels><?xml version="1.0" encoding="UTF-8" standalone="yes"?>
<Relationships xmlns="http://schemas.openxmlformats.org/package/2006/relationships"><Relationship Id="rId3" Type="http://schemas.openxmlformats.org/officeDocument/2006/relationships/image" Target="../media/image78.emf"/><Relationship Id="rId4" Type="http://schemas.openxmlformats.org/officeDocument/2006/relationships/image" Target="../media/image79.emf"/><Relationship Id="rId5" Type="http://schemas.openxmlformats.org/officeDocument/2006/relationships/image" Target="../media/image80.emf"/><Relationship Id="rId6" Type="http://schemas.openxmlformats.org/officeDocument/2006/relationships/image" Target="../media/image81.emf"/><Relationship Id="rId7" Type="http://schemas.openxmlformats.org/officeDocument/2006/relationships/image" Target="../media/image82.emf"/><Relationship Id="rId8" Type="http://schemas.openxmlformats.org/officeDocument/2006/relationships/image" Target="../media/image83.emf"/><Relationship Id="rId1" Type="http://schemas.openxmlformats.org/officeDocument/2006/relationships/slideLayout" Target="../slideLayouts/slideLayout6.xml"/><Relationship Id="rId2" Type="http://schemas.openxmlformats.org/officeDocument/2006/relationships/image" Target="../media/image77.emf"/></Relationships>
</file>

<file path=ppt/slides/_rels/slide38.xml.rels><?xml version="1.0" encoding="UTF-8" standalone="yes"?>
<Relationships xmlns="http://schemas.openxmlformats.org/package/2006/relationships"><Relationship Id="rId3" Type="http://schemas.openxmlformats.org/officeDocument/2006/relationships/image" Target="../media/image84.emf"/><Relationship Id="rId4" Type="http://schemas.openxmlformats.org/officeDocument/2006/relationships/image" Target="../media/image85.emf"/><Relationship Id="rId5" Type="http://schemas.openxmlformats.org/officeDocument/2006/relationships/image" Target="../media/image86.emf"/><Relationship Id="rId6" Type="http://schemas.openxmlformats.org/officeDocument/2006/relationships/image" Target="../media/image87.emf"/><Relationship Id="rId1" Type="http://schemas.openxmlformats.org/officeDocument/2006/relationships/slideLayout" Target="../slideLayouts/slideLayout6.xml"/><Relationship Id="rId2" Type="http://schemas.openxmlformats.org/officeDocument/2006/relationships/image" Target="../media/image80.emf"/></Relationships>
</file>

<file path=ppt/slides/_rels/slide39.xml.rels><?xml version="1.0" encoding="UTF-8" standalone="yes"?>
<Relationships xmlns="http://schemas.openxmlformats.org/package/2006/relationships"><Relationship Id="rId3" Type="http://schemas.openxmlformats.org/officeDocument/2006/relationships/image" Target="../media/image89.emf"/><Relationship Id="rId4" Type="http://schemas.openxmlformats.org/officeDocument/2006/relationships/image" Target="../media/image90.emf"/><Relationship Id="rId5" Type="http://schemas.openxmlformats.org/officeDocument/2006/relationships/image" Target="../media/image91.emf"/><Relationship Id="rId1" Type="http://schemas.openxmlformats.org/officeDocument/2006/relationships/slideLayout" Target="../slideLayouts/slideLayout6.xml"/><Relationship Id="rId2" Type="http://schemas.openxmlformats.org/officeDocument/2006/relationships/image" Target="../media/image88.emf"/></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8.emf"/><Relationship Id="rId5" Type="http://schemas.openxmlformats.org/officeDocument/2006/relationships/image" Target="../media/image9.emf"/><Relationship Id="rId6" Type="http://schemas.openxmlformats.org/officeDocument/2006/relationships/image" Target="../media/image10.png"/><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2.tif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3.png"/><Relationship Id="rId3" Type="http://schemas.openxmlformats.org/officeDocument/2006/relationships/image" Target="../media/image80.emf"/></Relationships>
</file>

<file path=ppt/slides/_rels/slide42.xml.rels><?xml version="1.0" encoding="UTF-8" standalone="yes"?>
<Relationships xmlns="http://schemas.openxmlformats.org/package/2006/relationships"><Relationship Id="rId3" Type="http://schemas.openxmlformats.org/officeDocument/2006/relationships/image" Target="../media/image94.emf"/><Relationship Id="rId4" Type="http://schemas.openxmlformats.org/officeDocument/2006/relationships/image" Target="../media/image95.emf"/><Relationship Id="rId5" Type="http://schemas.openxmlformats.org/officeDocument/2006/relationships/image" Target="../media/image96.emf"/><Relationship Id="rId6" Type="http://schemas.openxmlformats.org/officeDocument/2006/relationships/image" Target="../media/image97.emf"/><Relationship Id="rId7" Type="http://schemas.openxmlformats.org/officeDocument/2006/relationships/image" Target="../media/image98.emf"/><Relationship Id="rId8" Type="http://schemas.openxmlformats.org/officeDocument/2006/relationships/image" Target="../media/image99.emf"/><Relationship Id="rId9" Type="http://schemas.openxmlformats.org/officeDocument/2006/relationships/image" Target="../media/image100.png"/><Relationship Id="rId1" Type="http://schemas.openxmlformats.org/officeDocument/2006/relationships/slideLayout" Target="../slideLayouts/slideLayout6.xml"/><Relationship Id="rId2" Type="http://schemas.openxmlformats.org/officeDocument/2006/relationships/image" Target="../media/image80.emf"/></Relationships>
</file>

<file path=ppt/slides/_rels/slide43.xml.rels><?xml version="1.0" encoding="UTF-8" standalone="yes"?>
<Relationships xmlns="http://schemas.openxmlformats.org/package/2006/relationships"><Relationship Id="rId3" Type="http://schemas.openxmlformats.org/officeDocument/2006/relationships/image" Target="../media/image102.emf"/><Relationship Id="rId4" Type="http://schemas.openxmlformats.org/officeDocument/2006/relationships/image" Target="../media/image103.emf"/><Relationship Id="rId5" Type="http://schemas.openxmlformats.org/officeDocument/2006/relationships/image" Target="../media/image104.emf"/><Relationship Id="rId6" Type="http://schemas.openxmlformats.org/officeDocument/2006/relationships/image" Target="../media/image105.emf"/><Relationship Id="rId1" Type="http://schemas.openxmlformats.org/officeDocument/2006/relationships/slideLayout" Target="../slideLayouts/slideLayout6.xml"/><Relationship Id="rId2" Type="http://schemas.openxmlformats.org/officeDocument/2006/relationships/image" Target="../media/image101.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8.emf"/><Relationship Id="rId3" Type="http://schemas.openxmlformats.org/officeDocument/2006/relationships/image" Target="../media/image106.emf"/></Relationships>
</file>

<file path=ppt/slides/_rels/slide45.xml.rels><?xml version="1.0" encoding="UTF-8" standalone="yes"?>
<Relationships xmlns="http://schemas.openxmlformats.org/package/2006/relationships"><Relationship Id="rId3" Type="http://schemas.openxmlformats.org/officeDocument/2006/relationships/image" Target="../media/image108.png"/><Relationship Id="rId4" Type="http://schemas.openxmlformats.org/officeDocument/2006/relationships/image" Target="../media/image109.png"/><Relationship Id="rId1" Type="http://schemas.openxmlformats.org/officeDocument/2006/relationships/slideLayout" Target="../slideLayouts/slideLayout6.xml"/><Relationship Id="rId2" Type="http://schemas.openxmlformats.org/officeDocument/2006/relationships/image" Target="../media/image107.png"/></Relationships>
</file>

<file path=ppt/slides/_rels/slide46.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2.png"/><Relationship Id="rId1" Type="http://schemas.openxmlformats.org/officeDocument/2006/relationships/slideLayout" Target="../slideLayouts/slideLayout6.xml"/><Relationship Id="rId2" Type="http://schemas.openxmlformats.org/officeDocument/2006/relationships/image" Target="../media/image110.png"/></Relationships>
</file>

<file path=ppt/slides/_rels/slide47.xml.rels><?xml version="1.0" encoding="UTF-8" standalone="yes"?>
<Relationships xmlns="http://schemas.openxmlformats.org/package/2006/relationships"><Relationship Id="rId3" Type="http://schemas.openxmlformats.org/officeDocument/2006/relationships/image" Target="../media/image114.png"/><Relationship Id="rId4" Type="http://schemas.openxmlformats.org/officeDocument/2006/relationships/image" Target="../media/image115.png"/><Relationship Id="rId5" Type="http://schemas.openxmlformats.org/officeDocument/2006/relationships/image" Target="../media/image116.png"/><Relationship Id="rId6" Type="http://schemas.openxmlformats.org/officeDocument/2006/relationships/image" Target="../media/image117.png"/><Relationship Id="rId7" Type="http://schemas.openxmlformats.org/officeDocument/2006/relationships/image" Target="../media/image118.png"/><Relationship Id="rId1" Type="http://schemas.openxmlformats.org/officeDocument/2006/relationships/slideLayout" Target="../slideLayouts/slideLayout6.xml"/><Relationship Id="rId2" Type="http://schemas.openxmlformats.org/officeDocument/2006/relationships/image" Target="../media/image11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7.tif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 Id="rId3"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9.emf"/></Relationships>
</file>

<file path=ppt/slides/_rels/slide51.xml.rels><?xml version="1.0" encoding="UTF-8" standalone="yes"?>
<Relationships xmlns="http://schemas.openxmlformats.org/package/2006/relationships"><Relationship Id="rId3" Type="http://schemas.openxmlformats.org/officeDocument/2006/relationships/image" Target="../media/image121.png"/><Relationship Id="rId4" Type="http://schemas.openxmlformats.org/officeDocument/2006/relationships/image" Target="../media/image122.png"/><Relationship Id="rId5" Type="http://schemas.openxmlformats.org/officeDocument/2006/relationships/image" Target="../media/image123.png"/><Relationship Id="rId6" Type="http://schemas.openxmlformats.org/officeDocument/2006/relationships/image" Target="../media/image124.png"/><Relationship Id="rId7" Type="http://schemas.openxmlformats.org/officeDocument/2006/relationships/image" Target="../media/image125.png"/><Relationship Id="rId1" Type="http://schemas.openxmlformats.org/officeDocument/2006/relationships/slideLayout" Target="../slideLayouts/slideLayout6.xml"/><Relationship Id="rId2" Type="http://schemas.openxmlformats.org/officeDocument/2006/relationships/image" Target="../media/image12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127.png"/><Relationship Id="rId4" Type="http://schemas.openxmlformats.org/officeDocument/2006/relationships/image" Target="../media/image128.png"/><Relationship Id="rId1" Type="http://schemas.openxmlformats.org/officeDocument/2006/relationships/slideLayout" Target="../slideLayouts/slideLayout6.xml"/><Relationship Id="rId2" Type="http://schemas.openxmlformats.org/officeDocument/2006/relationships/image" Target="../media/image12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9.tif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0.tif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1.tif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3.png"/><Relationship Id="rId3" Type="http://schemas.openxmlformats.org/officeDocument/2006/relationships/image" Target="../media/image134.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tiff"/><Relationship Id="rId3" Type="http://schemas.openxmlformats.org/officeDocument/2006/relationships/image" Target="../media/image14.png"/></Relationships>
</file>

<file path=ppt/slides/_rels/slide60.xml.rels><?xml version="1.0" encoding="UTF-8" standalone="yes"?>
<Relationships xmlns="http://schemas.openxmlformats.org/package/2006/relationships"><Relationship Id="rId3" Type="http://schemas.openxmlformats.org/officeDocument/2006/relationships/image" Target="../media/image135.emf"/><Relationship Id="rId4" Type="http://schemas.openxmlformats.org/officeDocument/2006/relationships/image" Target="../media/image136.emf"/><Relationship Id="rId5" Type="http://schemas.openxmlformats.org/officeDocument/2006/relationships/image" Target="../media/image137.emf"/><Relationship Id="rId6" Type="http://schemas.openxmlformats.org/officeDocument/2006/relationships/image" Target="../media/image138.emf"/><Relationship Id="rId7" Type="http://schemas.openxmlformats.org/officeDocument/2006/relationships/image" Target="../media/image139.png"/><Relationship Id="rId8" Type="http://schemas.openxmlformats.org/officeDocument/2006/relationships/image" Target="../media/image140.png"/><Relationship Id="rId9" Type="http://schemas.openxmlformats.org/officeDocument/2006/relationships/image" Target="../media/image141.png"/><Relationship Id="rId1" Type="http://schemas.openxmlformats.org/officeDocument/2006/relationships/slideLayout" Target="../slideLayouts/slideLayout6.xml"/><Relationship Id="rId2" Type="http://schemas.openxmlformats.org/officeDocument/2006/relationships/image" Target="../media/image134.em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2.em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3.tiff"/></Relationships>
</file>

<file path=ppt/slides/_rels/slide63.xml.rels><?xml version="1.0" encoding="UTF-8" standalone="yes"?>
<Relationships xmlns="http://schemas.openxmlformats.org/package/2006/relationships"><Relationship Id="rId3" Type="http://schemas.openxmlformats.org/officeDocument/2006/relationships/image" Target="../media/image73.emf"/><Relationship Id="rId4" Type="http://schemas.openxmlformats.org/officeDocument/2006/relationships/image" Target="../media/image145.emf"/><Relationship Id="rId5" Type="http://schemas.openxmlformats.org/officeDocument/2006/relationships/image" Target="../media/image83.emf"/><Relationship Id="rId6" Type="http://schemas.openxmlformats.org/officeDocument/2006/relationships/image" Target="../media/image146.emf"/><Relationship Id="rId1" Type="http://schemas.openxmlformats.org/officeDocument/2006/relationships/slideLayout" Target="../slideLayouts/slideLayout6.xml"/><Relationship Id="rId2" Type="http://schemas.openxmlformats.org/officeDocument/2006/relationships/image" Target="../media/image144.emf"/></Relationships>
</file>

<file path=ppt/slides/_rels/slide64.xml.rels><?xml version="1.0" encoding="UTF-8" standalone="yes"?>
<Relationships xmlns="http://schemas.openxmlformats.org/package/2006/relationships"><Relationship Id="rId3" Type="http://schemas.openxmlformats.org/officeDocument/2006/relationships/image" Target="../media/image148.emf"/><Relationship Id="rId4" Type="http://schemas.openxmlformats.org/officeDocument/2006/relationships/image" Target="../media/image67.emf"/><Relationship Id="rId5" Type="http://schemas.openxmlformats.org/officeDocument/2006/relationships/image" Target="../media/image149.emf"/><Relationship Id="rId1" Type="http://schemas.openxmlformats.org/officeDocument/2006/relationships/slideLayout" Target="../slideLayouts/slideLayout6.xml"/><Relationship Id="rId2" Type="http://schemas.openxmlformats.org/officeDocument/2006/relationships/image" Target="../media/image147.emf"/></Relationships>
</file>

<file path=ppt/slides/_rels/slide65.xml.rels><?xml version="1.0" encoding="UTF-8" standalone="yes"?>
<Relationships xmlns="http://schemas.openxmlformats.org/package/2006/relationships"><Relationship Id="rId3" Type="http://schemas.openxmlformats.org/officeDocument/2006/relationships/image" Target="../media/image151.emf"/><Relationship Id="rId4" Type="http://schemas.openxmlformats.org/officeDocument/2006/relationships/image" Target="../media/image152.emf"/><Relationship Id="rId5" Type="http://schemas.openxmlformats.org/officeDocument/2006/relationships/image" Target="../media/image153.emf"/><Relationship Id="rId6" Type="http://schemas.openxmlformats.org/officeDocument/2006/relationships/image" Target="../media/image154.emf"/><Relationship Id="rId7" Type="http://schemas.openxmlformats.org/officeDocument/2006/relationships/image" Target="../media/image155.emf"/><Relationship Id="rId1" Type="http://schemas.openxmlformats.org/officeDocument/2006/relationships/slideLayout" Target="../slideLayouts/slideLayout6.xml"/><Relationship Id="rId2" Type="http://schemas.openxmlformats.org/officeDocument/2006/relationships/image" Target="../media/image150.emf"/></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9.em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1.emf"/><Relationship Id="rId3" Type="http://schemas.openxmlformats.org/officeDocument/2006/relationships/image" Target="../media/image15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7.png"/></Relationships>
</file>

<file path=ppt/slides/_rels/slide69.xml.rels><?xml version="1.0" encoding="UTF-8" standalone="yes"?>
<Relationships xmlns="http://schemas.openxmlformats.org/package/2006/relationships"><Relationship Id="rId3" Type="http://schemas.openxmlformats.org/officeDocument/2006/relationships/image" Target="../media/image159.emf"/><Relationship Id="rId4" Type="http://schemas.openxmlformats.org/officeDocument/2006/relationships/image" Target="../media/image160.emf"/><Relationship Id="rId5" Type="http://schemas.openxmlformats.org/officeDocument/2006/relationships/image" Target="../media/image161.emf"/><Relationship Id="rId6" Type="http://schemas.openxmlformats.org/officeDocument/2006/relationships/image" Target="../media/image162.emf"/><Relationship Id="rId7" Type="http://schemas.openxmlformats.org/officeDocument/2006/relationships/image" Target="../media/image163.emf"/><Relationship Id="rId8" Type="http://schemas.openxmlformats.org/officeDocument/2006/relationships/image" Target="../media/image164.emf"/><Relationship Id="rId1" Type="http://schemas.openxmlformats.org/officeDocument/2006/relationships/slideLayout" Target="../slideLayouts/slideLayout6.xml"/><Relationship Id="rId2" Type="http://schemas.openxmlformats.org/officeDocument/2006/relationships/image" Target="../media/image158.emf"/></Relationships>
</file>

<file path=ppt/slides/_rels/slide7.xml.rels><?xml version="1.0" encoding="UTF-8" standalone="yes"?>
<Relationships xmlns="http://schemas.openxmlformats.org/package/2006/relationships"><Relationship Id="rId3" Type="http://schemas.openxmlformats.org/officeDocument/2006/relationships/image" Target="../media/image16.emf"/><Relationship Id="rId4" Type="http://schemas.openxmlformats.org/officeDocument/2006/relationships/image" Target="../media/image17.emf"/><Relationship Id="rId5" Type="http://schemas.openxmlformats.org/officeDocument/2006/relationships/image" Target="../media/image18.emf"/><Relationship Id="rId1" Type="http://schemas.openxmlformats.org/officeDocument/2006/relationships/slideLayout" Target="../slideLayouts/slideLayout6.xml"/><Relationship Id="rId2" Type="http://schemas.openxmlformats.org/officeDocument/2006/relationships/image" Target="../media/image15.e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4.emf"/><Relationship Id="rId3" Type="http://schemas.openxmlformats.org/officeDocument/2006/relationships/image" Target="../media/image165.tiff"/></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6.png"/><Relationship Id="rId3" Type="http://schemas.openxmlformats.org/officeDocument/2006/relationships/image" Target="../media/image16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8.jpe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170.emf"/><Relationship Id="rId4" Type="http://schemas.openxmlformats.org/officeDocument/2006/relationships/image" Target="../media/image171.emf"/><Relationship Id="rId5" Type="http://schemas.openxmlformats.org/officeDocument/2006/relationships/image" Target="../media/image172.emf"/><Relationship Id="rId1" Type="http://schemas.openxmlformats.org/officeDocument/2006/relationships/slideLayout" Target="../slideLayouts/slideLayout6.xml"/><Relationship Id="rId2" Type="http://schemas.openxmlformats.org/officeDocument/2006/relationships/image" Target="../media/image169.png"/></Relationships>
</file>

<file path=ppt/slides/_rels/slide77.xml.rels><?xml version="1.0" encoding="UTF-8" standalone="yes"?>
<Relationships xmlns="http://schemas.openxmlformats.org/package/2006/relationships"><Relationship Id="rId3" Type="http://schemas.openxmlformats.org/officeDocument/2006/relationships/image" Target="../media/image174.emf"/><Relationship Id="rId4" Type="http://schemas.openxmlformats.org/officeDocument/2006/relationships/image" Target="../media/image175.emf"/><Relationship Id="rId5" Type="http://schemas.openxmlformats.org/officeDocument/2006/relationships/image" Target="../media/image176.emf"/><Relationship Id="rId6" Type="http://schemas.openxmlformats.org/officeDocument/2006/relationships/image" Target="../media/image177.emf"/><Relationship Id="rId1" Type="http://schemas.openxmlformats.org/officeDocument/2006/relationships/slideLayout" Target="../slideLayouts/slideLayout6.xml"/><Relationship Id="rId2" Type="http://schemas.openxmlformats.org/officeDocument/2006/relationships/image" Target="../media/image173.emf"/></Relationships>
</file>

<file path=ppt/slides/_rels/slide78.xml.rels><?xml version="1.0" encoding="UTF-8" standalone="yes"?>
<Relationships xmlns="http://schemas.openxmlformats.org/package/2006/relationships"><Relationship Id="rId3" Type="http://schemas.openxmlformats.org/officeDocument/2006/relationships/image" Target="../media/image179.emf"/><Relationship Id="rId4" Type="http://schemas.openxmlformats.org/officeDocument/2006/relationships/image" Target="../media/image180.tiff"/><Relationship Id="rId5" Type="http://schemas.openxmlformats.org/officeDocument/2006/relationships/image" Target="../media/image181.emf"/><Relationship Id="rId1" Type="http://schemas.openxmlformats.org/officeDocument/2006/relationships/slideLayout" Target="../slideLayouts/slideLayout6.xml"/><Relationship Id="rId2" Type="http://schemas.openxmlformats.org/officeDocument/2006/relationships/image" Target="../media/image178.emf"/></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2.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emf"/><Relationship Id="rId3" Type="http://schemas.openxmlformats.org/officeDocument/2006/relationships/image" Target="../media/image20.emf"/></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3.png"/><Relationship Id="rId3" Type="http://schemas.openxmlformats.org/officeDocument/2006/relationships/image" Target="../media/image184.png"/></Relationships>
</file>

<file path=ppt/slides/_rels/slide81.xml.rels><?xml version="1.0" encoding="UTF-8" standalone="yes"?>
<Relationships xmlns="http://schemas.openxmlformats.org/package/2006/relationships"><Relationship Id="rId3" Type="http://schemas.openxmlformats.org/officeDocument/2006/relationships/image" Target="../media/image185.emf"/><Relationship Id="rId4" Type="http://schemas.openxmlformats.org/officeDocument/2006/relationships/image" Target="../media/image186.emf"/><Relationship Id="rId5" Type="http://schemas.openxmlformats.org/officeDocument/2006/relationships/image" Target="../media/image38.emf"/><Relationship Id="rId6" Type="http://schemas.openxmlformats.org/officeDocument/2006/relationships/image" Target="../media/image187.emf"/><Relationship Id="rId7" Type="http://schemas.openxmlformats.org/officeDocument/2006/relationships/image" Target="../media/image188.emf"/><Relationship Id="rId8" Type="http://schemas.openxmlformats.org/officeDocument/2006/relationships/image" Target="../media/image189.emf"/><Relationship Id="rId1" Type="http://schemas.openxmlformats.org/officeDocument/2006/relationships/slideLayout" Target="../slideLayouts/slideLayout6.xml"/><Relationship Id="rId2" Type="http://schemas.openxmlformats.org/officeDocument/2006/relationships/image" Target="../media/image17.emf"/></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0.tiff"/></Relationships>
</file>

<file path=ppt/slides/_rels/slide9.xml.rels><?xml version="1.0" encoding="UTF-8" standalone="yes"?>
<Relationships xmlns="http://schemas.openxmlformats.org/package/2006/relationships"><Relationship Id="rId3" Type="http://schemas.openxmlformats.org/officeDocument/2006/relationships/image" Target="../media/image22.emf"/><Relationship Id="rId4" Type="http://schemas.openxmlformats.org/officeDocument/2006/relationships/image" Target="../media/image23.emf"/><Relationship Id="rId1" Type="http://schemas.openxmlformats.org/officeDocument/2006/relationships/slideLayout" Target="../slideLayouts/slideLayout6.xml"/><Relationship Id="rId2" Type="http://schemas.openxmlformats.org/officeDocument/2006/relationships/image" Target="../media/image2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ctrTitle"/>
          </p:nvPr>
        </p:nvSpPr>
        <p:spPr>
          <a:xfrm>
            <a:off x="228600" y="4114800"/>
            <a:ext cx="8772556" cy="533400"/>
          </a:xfrm>
        </p:spPr>
        <p:txBody>
          <a:bodyPr>
            <a:normAutofit/>
          </a:bodyPr>
          <a:lstStyle>
            <a:extLst/>
          </a:lstStyle>
          <a:p>
            <a:r>
              <a:rPr lang="en-US" dirty="0" smtClean="0"/>
              <a:t>Part four- optics and lattice design</a:t>
            </a:r>
            <a:endParaRPr lang="en-US" dirty="0"/>
          </a:p>
        </p:txBody>
      </p:sp>
    </p:spTree>
    <p:extLst>
      <p:ext uri="{BB962C8B-B14F-4D97-AF65-F5344CB8AC3E}">
        <p14:creationId xmlns:p14="http://schemas.microsoft.com/office/powerpoint/2010/main" val="98965060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A thin lens FOD0 cell</a:t>
            </a:r>
            <a:endParaRPr lang="en-US" dirty="0"/>
          </a:p>
        </p:txBody>
      </p:sp>
      <p:pic>
        <p:nvPicPr>
          <p:cNvPr id="5" name="Picture 4"/>
          <p:cNvPicPr>
            <a:picLocks noChangeAspect="1"/>
          </p:cNvPicPr>
          <p:nvPr/>
        </p:nvPicPr>
        <p:blipFill>
          <a:blip r:embed="rId2"/>
          <a:stretch>
            <a:fillRect/>
          </a:stretch>
        </p:blipFill>
        <p:spPr>
          <a:xfrm>
            <a:off x="323528" y="1628800"/>
            <a:ext cx="8172400" cy="714787"/>
          </a:xfrm>
          <a:prstGeom prst="rect">
            <a:avLst/>
          </a:prstGeom>
        </p:spPr>
      </p:pic>
      <p:pic>
        <p:nvPicPr>
          <p:cNvPr id="6" name="Picture 5"/>
          <p:cNvPicPr>
            <a:picLocks noChangeAspect="1"/>
          </p:cNvPicPr>
          <p:nvPr/>
        </p:nvPicPr>
        <p:blipFill>
          <a:blip r:embed="rId3"/>
          <a:stretch>
            <a:fillRect/>
          </a:stretch>
        </p:blipFill>
        <p:spPr>
          <a:xfrm>
            <a:off x="1259632" y="2852936"/>
            <a:ext cx="5665068" cy="944178"/>
          </a:xfrm>
          <a:prstGeom prst="rect">
            <a:avLst/>
          </a:prstGeom>
        </p:spPr>
      </p:pic>
      <p:pic>
        <p:nvPicPr>
          <p:cNvPr id="8" name="Picture 7"/>
          <p:cNvPicPr>
            <a:picLocks noChangeAspect="1"/>
          </p:cNvPicPr>
          <p:nvPr/>
        </p:nvPicPr>
        <p:blipFill>
          <a:blip r:embed="rId4"/>
          <a:stretch>
            <a:fillRect/>
          </a:stretch>
        </p:blipFill>
        <p:spPr>
          <a:xfrm>
            <a:off x="2555776" y="4576720"/>
            <a:ext cx="3024336" cy="652480"/>
          </a:xfrm>
          <a:prstGeom prst="rect">
            <a:avLst/>
          </a:prstGeom>
        </p:spPr>
      </p:pic>
      <p:pic>
        <p:nvPicPr>
          <p:cNvPr id="9" name="Picture 8"/>
          <p:cNvPicPr>
            <a:picLocks noChangeAspect="1"/>
          </p:cNvPicPr>
          <p:nvPr/>
        </p:nvPicPr>
        <p:blipFill>
          <a:blip r:embed="rId5"/>
          <a:stretch>
            <a:fillRect/>
          </a:stretch>
        </p:blipFill>
        <p:spPr>
          <a:xfrm>
            <a:off x="2411760" y="5635784"/>
            <a:ext cx="2952328" cy="601528"/>
          </a:xfrm>
          <a:prstGeom prst="rect">
            <a:avLst/>
          </a:prstGeom>
        </p:spPr>
      </p:pic>
      <p:sp>
        <p:nvSpPr>
          <p:cNvPr id="4" name="TextBox 3"/>
          <p:cNvSpPr txBox="1"/>
          <p:nvPr/>
        </p:nvSpPr>
        <p:spPr>
          <a:xfrm>
            <a:off x="395536" y="908720"/>
            <a:ext cx="8064896" cy="584776"/>
          </a:xfrm>
          <a:prstGeom prst="rect">
            <a:avLst/>
          </a:prstGeom>
          <a:noFill/>
        </p:spPr>
        <p:txBody>
          <a:bodyPr wrap="square" rtlCol="0">
            <a:spAutoFit/>
          </a:bodyPr>
          <a:lstStyle/>
          <a:p>
            <a:r>
              <a:rPr lang="en-US" sz="1600" dirty="0" smtClean="0"/>
              <a:t>We can also make our life easier and compute the matrix for our FODO cell using the thin lens matrices. Again, starting from the middle of QF we have</a:t>
            </a:r>
            <a:endParaRPr lang="en-US" sz="1600" dirty="0"/>
          </a:p>
        </p:txBody>
      </p:sp>
      <p:sp>
        <p:nvSpPr>
          <p:cNvPr id="10" name="TextBox 9"/>
          <p:cNvSpPr txBox="1"/>
          <p:nvPr/>
        </p:nvSpPr>
        <p:spPr>
          <a:xfrm>
            <a:off x="323528" y="2348880"/>
            <a:ext cx="8064896" cy="338554"/>
          </a:xfrm>
          <a:prstGeom prst="rect">
            <a:avLst/>
          </a:prstGeom>
          <a:noFill/>
        </p:spPr>
        <p:txBody>
          <a:bodyPr wrap="square" rtlCol="0">
            <a:spAutoFit/>
          </a:bodyPr>
          <a:lstStyle/>
          <a:p>
            <a:r>
              <a:rPr lang="en-US" sz="1600" dirty="0" smtClean="0"/>
              <a:t>Doing the mathematics we end up with the matrix in terms of L and f</a:t>
            </a:r>
            <a:endParaRPr lang="en-US" sz="1600" dirty="0"/>
          </a:p>
        </p:txBody>
      </p:sp>
      <p:sp>
        <p:nvSpPr>
          <p:cNvPr id="11" name="TextBox 10"/>
          <p:cNvSpPr txBox="1"/>
          <p:nvPr/>
        </p:nvSpPr>
        <p:spPr>
          <a:xfrm>
            <a:off x="395536" y="3933056"/>
            <a:ext cx="8064896" cy="584776"/>
          </a:xfrm>
          <a:prstGeom prst="rect">
            <a:avLst/>
          </a:prstGeom>
          <a:noFill/>
        </p:spPr>
        <p:txBody>
          <a:bodyPr wrap="square" rtlCol="0">
            <a:spAutoFit/>
          </a:bodyPr>
          <a:lstStyle/>
          <a:p>
            <a:r>
              <a:rPr lang="en-US" sz="1600" dirty="0" smtClean="0"/>
              <a:t>This contains lots of information. Straight away we can ask for what parameters is the FODO cell going to gives stable motion. This means</a:t>
            </a:r>
            <a:endParaRPr lang="en-US" sz="1600" dirty="0"/>
          </a:p>
        </p:txBody>
      </p:sp>
      <p:sp>
        <p:nvSpPr>
          <p:cNvPr id="12" name="TextBox 11"/>
          <p:cNvSpPr txBox="1"/>
          <p:nvPr/>
        </p:nvSpPr>
        <p:spPr>
          <a:xfrm>
            <a:off x="539552" y="5157192"/>
            <a:ext cx="8064896" cy="338554"/>
          </a:xfrm>
          <a:prstGeom prst="rect">
            <a:avLst/>
          </a:prstGeom>
          <a:noFill/>
        </p:spPr>
        <p:txBody>
          <a:bodyPr wrap="square" rtlCol="0">
            <a:spAutoFit/>
          </a:bodyPr>
          <a:lstStyle/>
          <a:p>
            <a:r>
              <a:rPr lang="en-US" sz="1600" dirty="0" smtClean="0"/>
              <a:t>We can also write the cell phase advance in terms of the parameters:</a:t>
            </a:r>
            <a:endParaRPr lang="en-US" sz="1600" dirty="0"/>
          </a:p>
        </p:txBody>
      </p:sp>
      <p:pic>
        <p:nvPicPr>
          <p:cNvPr id="7" name="Picture 6"/>
          <p:cNvPicPr>
            <a:picLocks noChangeAspect="1"/>
          </p:cNvPicPr>
          <p:nvPr/>
        </p:nvPicPr>
        <p:blipFill>
          <a:blip r:embed="rId6"/>
          <a:stretch>
            <a:fillRect/>
          </a:stretch>
        </p:blipFill>
        <p:spPr>
          <a:xfrm>
            <a:off x="6876256" y="5517232"/>
            <a:ext cx="1569691" cy="664716"/>
          </a:xfrm>
          <a:prstGeom prst="rect">
            <a:avLst/>
          </a:prstGeom>
        </p:spPr>
      </p:pic>
    </p:spTree>
    <p:extLst>
      <p:ext uri="{BB962C8B-B14F-4D97-AF65-F5344CB8AC3E}">
        <p14:creationId xmlns:p14="http://schemas.microsoft.com/office/powerpoint/2010/main" val="97438142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Transfer line stability</a:t>
            </a:r>
            <a:endParaRPr lang="en-US" dirty="0"/>
          </a:p>
        </p:txBody>
      </p:sp>
      <p:sp>
        <p:nvSpPr>
          <p:cNvPr id="4" name="Content Placeholder 3"/>
          <p:cNvSpPr>
            <a:spLocks noGrp="1"/>
          </p:cNvSpPr>
          <p:nvPr>
            <p:ph sz="quarter" idx="15"/>
          </p:nvPr>
        </p:nvSpPr>
        <p:spPr>
          <a:xfrm>
            <a:off x="304800" y="714356"/>
            <a:ext cx="8077200" cy="410388"/>
          </a:xfrm>
        </p:spPr>
        <p:txBody>
          <a:bodyPr/>
          <a:lstStyle/>
          <a:p>
            <a:r>
              <a:rPr lang="en-US" dirty="0" smtClean="0"/>
              <a:t>Our stability equation from the previous slide seems slightly odd at first</a:t>
            </a:r>
            <a:endParaRPr lang="en-US" dirty="0"/>
          </a:p>
        </p:txBody>
      </p:sp>
      <p:pic>
        <p:nvPicPr>
          <p:cNvPr id="5" name="Picture 4"/>
          <p:cNvPicPr>
            <a:picLocks noChangeAspect="1"/>
          </p:cNvPicPr>
          <p:nvPr/>
        </p:nvPicPr>
        <p:blipFill>
          <a:blip r:embed="rId2"/>
          <a:stretch>
            <a:fillRect/>
          </a:stretch>
        </p:blipFill>
        <p:spPr>
          <a:xfrm>
            <a:off x="2555776" y="1124744"/>
            <a:ext cx="3024336" cy="652480"/>
          </a:xfrm>
          <a:prstGeom prst="rect">
            <a:avLst/>
          </a:prstGeom>
        </p:spPr>
      </p:pic>
      <p:sp>
        <p:nvSpPr>
          <p:cNvPr id="6" name="Content Placeholder 3"/>
          <p:cNvSpPr txBox="1">
            <a:spLocks/>
          </p:cNvSpPr>
          <p:nvPr/>
        </p:nvSpPr>
        <p:spPr>
          <a:xfrm>
            <a:off x="323528" y="1772816"/>
            <a:ext cx="8077200" cy="1656184"/>
          </a:xfrm>
          <a:prstGeom prst="rect">
            <a:avLst/>
          </a:prstGeom>
        </p:spPr>
        <p:txBody>
          <a:bodyPr vert="horz">
            <a:normAutofit/>
          </a:bodyPr>
          <a:lstStyle>
            <a:lvl1pPr marL="0" marR="0" indent="0" algn="l" rtl="0" eaLnBrk="1" latinLnBrk="0" hangingPunct="1">
              <a:spcBef>
                <a:spcPct val="20000"/>
              </a:spcBef>
              <a:buFontTx/>
              <a:buNone/>
              <a:defRPr sz="1600">
                <a:solidFill>
                  <a:schemeClr val="tx1"/>
                </a:solidFill>
                <a:latin typeface="+mn-lt"/>
                <a:ea typeface="+mn-ea"/>
                <a:cs typeface="+mn-cs"/>
              </a:defRPr>
            </a:lvl1pPr>
            <a:lvl2pPr marL="742950" indent="-285750" algn="l" rtl="0" eaLnBrk="1" latinLnBrk="0" hangingPunct="1">
              <a:spcBef>
                <a:spcPct val="20000"/>
              </a:spcBef>
              <a:buFontTx/>
              <a:buNone/>
              <a:defRPr sz="1600">
                <a:solidFill>
                  <a:schemeClr val="tx1"/>
                </a:solidFill>
                <a:latin typeface="+mn-lt"/>
                <a:ea typeface="+mn-ea"/>
                <a:cs typeface="+mn-cs"/>
              </a:defRPr>
            </a:lvl2pPr>
            <a:lvl3pPr marL="1143000" indent="-228600" algn="l" rtl="0" eaLnBrk="1" latinLnBrk="0" hangingPunct="1">
              <a:spcBef>
                <a:spcPct val="20000"/>
              </a:spcBef>
              <a:buFontTx/>
              <a:buNone/>
              <a:defRPr sz="1400">
                <a:solidFill>
                  <a:schemeClr val="tx1"/>
                </a:solidFill>
                <a:latin typeface="+mn-lt"/>
                <a:ea typeface="+mn-ea"/>
                <a:cs typeface="+mn-cs"/>
              </a:defRPr>
            </a:lvl3pPr>
            <a:lvl4pPr marL="1600200" indent="-228600" algn="l" rtl="0" eaLnBrk="1" latinLnBrk="0" hangingPunct="1">
              <a:spcBef>
                <a:spcPct val="20000"/>
              </a:spcBef>
              <a:buFontTx/>
              <a:buNone/>
              <a:defRPr sz="1100">
                <a:solidFill>
                  <a:schemeClr val="tx1"/>
                </a:solidFill>
                <a:latin typeface="+mn-lt"/>
                <a:ea typeface="+mn-ea"/>
                <a:cs typeface="+mn-cs"/>
              </a:defRPr>
            </a:lvl4pPr>
            <a:lvl5pPr marL="2057400" indent="-228600" algn="l" rtl="0" eaLnBrk="1" latinLnBrk="0" hangingPunct="1">
              <a:spcBef>
                <a:spcPct val="20000"/>
              </a:spcBef>
              <a:buFontTx/>
              <a:buNone/>
              <a:defRPr sz="11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a:lstStyle>
          <a:p>
            <a:r>
              <a:rPr lang="en-US" dirty="0" smtClean="0"/>
              <a:t>It seems to say motion is stable when focusing is weak!</a:t>
            </a:r>
          </a:p>
          <a:p>
            <a:endParaRPr lang="en-US" dirty="0"/>
          </a:p>
          <a:p>
            <a:r>
              <a:rPr lang="en-US" dirty="0" smtClean="0"/>
              <a:t>So strong </a:t>
            </a:r>
            <a:r>
              <a:rPr lang="en-US" dirty="0" err="1" smtClean="0"/>
              <a:t>quadrupoles</a:t>
            </a:r>
            <a:r>
              <a:rPr lang="en-US" dirty="0" smtClean="0"/>
              <a:t> are not necessarily better!</a:t>
            </a:r>
            <a:endParaRPr lang="en-US" dirty="0"/>
          </a:p>
        </p:txBody>
      </p:sp>
      <p:pic>
        <p:nvPicPr>
          <p:cNvPr id="7" name="Picture 6" descr="stable.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958565">
            <a:off x="378529" y="2946460"/>
            <a:ext cx="7239000" cy="2552700"/>
          </a:xfrm>
          <a:prstGeom prst="rect">
            <a:avLst/>
          </a:prstGeom>
        </p:spPr>
      </p:pic>
    </p:spTree>
    <p:extLst>
      <p:ext uri="{BB962C8B-B14F-4D97-AF65-F5344CB8AC3E}">
        <p14:creationId xmlns:p14="http://schemas.microsoft.com/office/powerpoint/2010/main" val="41847452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Beta in a FODO cell</a:t>
            </a:r>
            <a:endParaRPr lang="en-US" dirty="0"/>
          </a:p>
        </p:txBody>
      </p:sp>
      <p:pic>
        <p:nvPicPr>
          <p:cNvPr id="5" name="Picture 4"/>
          <p:cNvPicPr>
            <a:picLocks noChangeAspect="1"/>
          </p:cNvPicPr>
          <p:nvPr/>
        </p:nvPicPr>
        <p:blipFill>
          <a:blip r:embed="rId2"/>
          <a:stretch>
            <a:fillRect/>
          </a:stretch>
        </p:blipFill>
        <p:spPr>
          <a:xfrm>
            <a:off x="1619672" y="2708920"/>
            <a:ext cx="1728192" cy="573914"/>
          </a:xfrm>
          <a:prstGeom prst="rect">
            <a:avLst/>
          </a:prstGeom>
        </p:spPr>
      </p:pic>
      <p:pic>
        <p:nvPicPr>
          <p:cNvPr id="6" name="Picture 5"/>
          <p:cNvPicPr>
            <a:picLocks noChangeAspect="1"/>
          </p:cNvPicPr>
          <p:nvPr/>
        </p:nvPicPr>
        <p:blipFill>
          <a:blip r:embed="rId3"/>
          <a:stretch>
            <a:fillRect/>
          </a:stretch>
        </p:blipFill>
        <p:spPr>
          <a:xfrm>
            <a:off x="3707904" y="2924944"/>
            <a:ext cx="1080120" cy="301655"/>
          </a:xfrm>
          <a:prstGeom prst="rect">
            <a:avLst/>
          </a:prstGeom>
        </p:spPr>
      </p:pic>
      <p:pic>
        <p:nvPicPr>
          <p:cNvPr id="7" name="Picture 6"/>
          <p:cNvPicPr>
            <a:picLocks noChangeAspect="1"/>
          </p:cNvPicPr>
          <p:nvPr/>
        </p:nvPicPr>
        <p:blipFill>
          <a:blip r:embed="rId4"/>
          <a:stretch>
            <a:fillRect/>
          </a:stretch>
        </p:blipFill>
        <p:spPr>
          <a:xfrm>
            <a:off x="5364088" y="2708920"/>
            <a:ext cx="1023884" cy="596652"/>
          </a:xfrm>
          <a:prstGeom prst="rect">
            <a:avLst/>
          </a:prstGeom>
        </p:spPr>
      </p:pic>
      <p:pic>
        <p:nvPicPr>
          <p:cNvPr id="8" name="Picture 7"/>
          <p:cNvPicPr>
            <a:picLocks noChangeAspect="1"/>
          </p:cNvPicPr>
          <p:nvPr/>
        </p:nvPicPr>
        <p:blipFill>
          <a:blip r:embed="rId5"/>
          <a:stretch>
            <a:fillRect/>
          </a:stretch>
        </p:blipFill>
        <p:spPr>
          <a:xfrm>
            <a:off x="2195736" y="3789040"/>
            <a:ext cx="926728" cy="254103"/>
          </a:xfrm>
          <a:prstGeom prst="rect">
            <a:avLst/>
          </a:prstGeom>
        </p:spPr>
      </p:pic>
      <p:pic>
        <p:nvPicPr>
          <p:cNvPr id="9" name="Picture 8"/>
          <p:cNvPicPr>
            <a:picLocks noChangeAspect="1"/>
          </p:cNvPicPr>
          <p:nvPr/>
        </p:nvPicPr>
        <p:blipFill>
          <a:blip r:embed="rId6"/>
          <a:stretch>
            <a:fillRect/>
          </a:stretch>
        </p:blipFill>
        <p:spPr>
          <a:xfrm>
            <a:off x="4427984" y="3573016"/>
            <a:ext cx="2549538" cy="778768"/>
          </a:xfrm>
          <a:prstGeom prst="rect">
            <a:avLst/>
          </a:prstGeom>
        </p:spPr>
      </p:pic>
      <p:sp>
        <p:nvSpPr>
          <p:cNvPr id="10" name="TextBox 9"/>
          <p:cNvSpPr txBox="1"/>
          <p:nvPr/>
        </p:nvSpPr>
        <p:spPr>
          <a:xfrm>
            <a:off x="395536" y="980728"/>
            <a:ext cx="7848872" cy="830997"/>
          </a:xfrm>
          <a:prstGeom prst="rect">
            <a:avLst/>
          </a:prstGeom>
          <a:noFill/>
        </p:spPr>
        <p:txBody>
          <a:bodyPr wrap="square" rtlCol="0">
            <a:spAutoFit/>
          </a:bodyPr>
          <a:lstStyle/>
          <a:p>
            <a:r>
              <a:rPr lang="en-US" sz="1600" dirty="0" smtClean="0"/>
              <a:t>Now can compute the lattice functions in the cell. </a:t>
            </a:r>
          </a:p>
          <a:p>
            <a:r>
              <a:rPr lang="en-US" sz="1600" dirty="0" smtClean="0"/>
              <a:t>Note that  beta in the focusing and defocusing quadrupoles are </a:t>
            </a:r>
            <a:r>
              <a:rPr lang="en-US" sz="1600" dirty="0" err="1" smtClean="0"/>
              <a:t>maximised</a:t>
            </a:r>
            <a:r>
              <a:rPr lang="en-US" sz="1600" dirty="0" smtClean="0"/>
              <a:t> there, and this maximum depends solely on the cell length and phase advance</a:t>
            </a:r>
            <a:endParaRPr lang="en-US" sz="1600" dirty="0"/>
          </a:p>
        </p:txBody>
      </p:sp>
      <p:pic>
        <p:nvPicPr>
          <p:cNvPr id="11" name="Picture 10" descr="beta.tif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5623" y="4365104"/>
            <a:ext cx="3283664" cy="2550170"/>
          </a:xfrm>
          <a:prstGeom prst="rect">
            <a:avLst/>
          </a:prstGeom>
        </p:spPr>
      </p:pic>
      <p:sp>
        <p:nvSpPr>
          <p:cNvPr id="12" name="TextBox 11"/>
          <p:cNvSpPr txBox="1"/>
          <p:nvPr/>
        </p:nvSpPr>
        <p:spPr>
          <a:xfrm>
            <a:off x="3505796" y="4581128"/>
            <a:ext cx="5616624" cy="1477328"/>
          </a:xfrm>
          <a:prstGeom prst="rect">
            <a:avLst/>
          </a:prstGeom>
          <a:noFill/>
        </p:spPr>
        <p:txBody>
          <a:bodyPr wrap="square" rtlCol="0">
            <a:spAutoFit/>
          </a:bodyPr>
          <a:lstStyle/>
          <a:p>
            <a:r>
              <a:rPr lang="en-US" dirty="0" smtClean="0"/>
              <a:t>Question – how would you compute the the evolution of</a:t>
            </a:r>
          </a:p>
          <a:p>
            <a:r>
              <a:rPr lang="en-US" dirty="0"/>
              <a:t>t</a:t>
            </a:r>
            <a:r>
              <a:rPr lang="en-US" dirty="0" smtClean="0"/>
              <a:t>he beta function in a FODO cell if you know the beta in the focusing quadrupole?</a:t>
            </a:r>
          </a:p>
          <a:p>
            <a:r>
              <a:rPr lang="en-US" dirty="0" smtClean="0"/>
              <a:t>How about expressions for the maximum and minimum beta in a FODO cell in terms of length and phase?</a:t>
            </a:r>
          </a:p>
        </p:txBody>
      </p:sp>
      <p:pic>
        <p:nvPicPr>
          <p:cNvPr id="13" name="Picture 12"/>
          <p:cNvPicPr>
            <a:picLocks noChangeAspect="1"/>
          </p:cNvPicPr>
          <p:nvPr/>
        </p:nvPicPr>
        <p:blipFill>
          <a:blip r:embed="rId8"/>
          <a:stretch>
            <a:fillRect/>
          </a:stretch>
        </p:blipFill>
        <p:spPr>
          <a:xfrm>
            <a:off x="2112667" y="1930096"/>
            <a:ext cx="1296144" cy="562800"/>
          </a:xfrm>
          <a:prstGeom prst="rect">
            <a:avLst/>
          </a:prstGeom>
        </p:spPr>
      </p:pic>
      <p:pic>
        <p:nvPicPr>
          <p:cNvPr id="14" name="Picture 13"/>
          <p:cNvPicPr>
            <a:picLocks noChangeAspect="1"/>
          </p:cNvPicPr>
          <p:nvPr/>
        </p:nvPicPr>
        <p:blipFill>
          <a:blip r:embed="rId9"/>
          <a:stretch>
            <a:fillRect/>
          </a:stretch>
        </p:blipFill>
        <p:spPr>
          <a:xfrm>
            <a:off x="3923928" y="1947059"/>
            <a:ext cx="1737374" cy="473829"/>
          </a:xfrm>
          <a:prstGeom prst="rect">
            <a:avLst/>
          </a:prstGeom>
        </p:spPr>
      </p:pic>
      <p:sp>
        <p:nvSpPr>
          <p:cNvPr id="4" name="TextBox 3"/>
          <p:cNvSpPr txBox="1"/>
          <p:nvPr/>
        </p:nvSpPr>
        <p:spPr>
          <a:xfrm>
            <a:off x="899592" y="2132856"/>
            <a:ext cx="648034" cy="338554"/>
          </a:xfrm>
          <a:prstGeom prst="rect">
            <a:avLst/>
          </a:prstGeom>
          <a:noFill/>
        </p:spPr>
        <p:txBody>
          <a:bodyPr wrap="none" rtlCol="0">
            <a:spAutoFit/>
          </a:bodyPr>
          <a:lstStyle/>
          <a:p>
            <a:r>
              <a:rPr lang="en-US" sz="1600" dirty="0" smtClean="0"/>
              <a:t>Using</a:t>
            </a:r>
          </a:p>
        </p:txBody>
      </p:sp>
      <p:sp>
        <p:nvSpPr>
          <p:cNvPr id="17" name="TextBox 16"/>
          <p:cNvSpPr txBox="1"/>
          <p:nvPr/>
        </p:nvSpPr>
        <p:spPr>
          <a:xfrm>
            <a:off x="764577" y="2924944"/>
            <a:ext cx="783087" cy="338554"/>
          </a:xfrm>
          <a:prstGeom prst="rect">
            <a:avLst/>
          </a:prstGeom>
          <a:noFill/>
        </p:spPr>
        <p:txBody>
          <a:bodyPr wrap="none" rtlCol="0">
            <a:spAutoFit/>
          </a:bodyPr>
          <a:lstStyle/>
          <a:p>
            <a:r>
              <a:rPr lang="en-US" sz="1600" dirty="0" smtClean="0"/>
              <a:t>We get</a:t>
            </a:r>
          </a:p>
        </p:txBody>
      </p:sp>
      <p:sp>
        <p:nvSpPr>
          <p:cNvPr id="18" name="TextBox 17"/>
          <p:cNvSpPr txBox="1"/>
          <p:nvPr/>
        </p:nvSpPr>
        <p:spPr>
          <a:xfrm>
            <a:off x="597830" y="3717032"/>
            <a:ext cx="1309874" cy="338554"/>
          </a:xfrm>
          <a:prstGeom prst="rect">
            <a:avLst/>
          </a:prstGeom>
          <a:noFill/>
        </p:spPr>
        <p:txBody>
          <a:bodyPr wrap="none" rtlCol="0">
            <a:spAutoFit/>
          </a:bodyPr>
          <a:lstStyle/>
          <a:p>
            <a:r>
              <a:rPr lang="en-US" sz="1600" dirty="0" smtClean="0"/>
              <a:t>In the D quad</a:t>
            </a:r>
          </a:p>
        </p:txBody>
      </p:sp>
    </p:spTree>
    <p:extLst>
      <p:ext uri="{BB962C8B-B14F-4D97-AF65-F5344CB8AC3E}">
        <p14:creationId xmlns:p14="http://schemas.microsoft.com/office/powerpoint/2010/main" val="355952715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Exercise</a:t>
            </a:r>
            <a:endParaRPr lang="en-US" dirty="0"/>
          </a:p>
        </p:txBody>
      </p:sp>
      <p:sp>
        <p:nvSpPr>
          <p:cNvPr id="4" name="Content Placeholder 3"/>
          <p:cNvSpPr>
            <a:spLocks noGrp="1"/>
          </p:cNvSpPr>
          <p:nvPr>
            <p:ph sz="quarter" idx="15"/>
          </p:nvPr>
        </p:nvSpPr>
        <p:spPr/>
        <p:txBody>
          <a:bodyPr/>
          <a:lstStyle/>
          <a:p>
            <a:r>
              <a:rPr lang="en-US" dirty="0" smtClean="0"/>
              <a:t>We looked at a FODO cell where the focal length of the focusing and defocusing quadrupoles was the same. </a:t>
            </a:r>
          </a:p>
          <a:p>
            <a:endParaRPr lang="en-US" dirty="0" smtClean="0"/>
          </a:p>
          <a:p>
            <a:r>
              <a:rPr lang="en-US" dirty="0" smtClean="0"/>
              <a:t>Imagine they were different.</a:t>
            </a:r>
            <a:endParaRPr lang="en-US" dirty="0"/>
          </a:p>
          <a:p>
            <a:endParaRPr lang="en-US" dirty="0"/>
          </a:p>
          <a:p>
            <a:r>
              <a:rPr lang="en-US" dirty="0" smtClean="0"/>
              <a:t>What would this mean for the phase advance in the x and the z plane?</a:t>
            </a:r>
          </a:p>
          <a:p>
            <a:endParaRPr lang="en-US" dirty="0"/>
          </a:p>
          <a:p>
            <a:r>
              <a:rPr lang="en-US" dirty="0" smtClean="0"/>
              <a:t>Assuming thin lens optics, compute the phase advance in each plane for a focusing quadrupole with focal length f</a:t>
            </a:r>
            <a:r>
              <a:rPr lang="en-US" baseline="-25000" dirty="0" smtClean="0"/>
              <a:t>1</a:t>
            </a:r>
            <a:r>
              <a:rPr lang="en-US" dirty="0" smtClean="0"/>
              <a:t> and a defocusing quadrupole with focal length –f</a:t>
            </a:r>
            <a:r>
              <a:rPr lang="en-US" baseline="-25000" dirty="0" smtClean="0"/>
              <a:t>2</a:t>
            </a:r>
            <a:endParaRPr lang="en-US" baseline="-25000" dirty="0"/>
          </a:p>
        </p:txBody>
      </p:sp>
    </p:spTree>
    <p:extLst>
      <p:ext uri="{BB962C8B-B14F-4D97-AF65-F5344CB8AC3E}">
        <p14:creationId xmlns:p14="http://schemas.microsoft.com/office/powerpoint/2010/main" val="264278892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The LHC cell</a:t>
            </a:r>
            <a:endParaRPr lang="en-US" dirty="0"/>
          </a:p>
        </p:txBody>
      </p:sp>
      <p:pic>
        <p:nvPicPr>
          <p:cNvPr id="5" name="Picture 4" descr="LHC_cell.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3" y="1916832"/>
            <a:ext cx="8897129" cy="2823274"/>
          </a:xfrm>
          <a:prstGeom prst="rect">
            <a:avLst/>
          </a:prstGeom>
        </p:spPr>
      </p:pic>
    </p:spTree>
    <p:extLst>
      <p:ext uri="{BB962C8B-B14F-4D97-AF65-F5344CB8AC3E}">
        <p14:creationId xmlns:p14="http://schemas.microsoft.com/office/powerpoint/2010/main" val="3415051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LHC cell optics</a:t>
            </a:r>
            <a:endParaRPr lang="en-US" dirty="0"/>
          </a:p>
        </p:txBody>
      </p:sp>
      <p:pic>
        <p:nvPicPr>
          <p:cNvPr id="5" name="Picture 4" descr="LHC_cell_optics.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92696"/>
            <a:ext cx="9144000" cy="5715000"/>
          </a:xfrm>
          <a:prstGeom prst="rect">
            <a:avLst/>
          </a:prstGeom>
        </p:spPr>
      </p:pic>
    </p:spTree>
    <p:extLst>
      <p:ext uri="{BB962C8B-B14F-4D97-AF65-F5344CB8AC3E}">
        <p14:creationId xmlns:p14="http://schemas.microsoft.com/office/powerpoint/2010/main" val="13460878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Beta rise in a drift</a:t>
            </a:r>
            <a:endParaRPr lang="en-US" dirty="0"/>
          </a:p>
        </p:txBody>
      </p:sp>
      <p:sp>
        <p:nvSpPr>
          <p:cNvPr id="4" name="Content Placeholder 3"/>
          <p:cNvSpPr>
            <a:spLocks noGrp="1"/>
          </p:cNvSpPr>
          <p:nvPr>
            <p:ph sz="quarter" idx="15"/>
          </p:nvPr>
        </p:nvSpPr>
        <p:spPr>
          <a:xfrm>
            <a:off x="304800" y="714356"/>
            <a:ext cx="8077200" cy="1994564"/>
          </a:xfrm>
        </p:spPr>
        <p:txBody>
          <a:bodyPr/>
          <a:lstStyle/>
          <a:p>
            <a:r>
              <a:rPr lang="en-US" dirty="0" smtClean="0"/>
              <a:t>So we build our ring out of dipoles and FODO cells.</a:t>
            </a:r>
          </a:p>
          <a:p>
            <a:r>
              <a:rPr lang="en-US" dirty="0" smtClean="0"/>
              <a:t>What about an experiment or a region free of magnets for diagnostics?</a:t>
            </a:r>
          </a:p>
          <a:p>
            <a:endParaRPr lang="en-US" dirty="0"/>
          </a:p>
          <a:p>
            <a:r>
              <a:rPr lang="en-US" dirty="0" smtClean="0"/>
              <a:t>We need to stop focusing for a while………what will happen?</a:t>
            </a:r>
          </a:p>
          <a:p>
            <a:endParaRPr lang="en-US" dirty="0"/>
          </a:p>
          <a:p>
            <a:r>
              <a:rPr lang="en-US" dirty="0" smtClean="0"/>
              <a:t>Remember we derived the expression for the evolution of the beta function in a drift?</a:t>
            </a:r>
            <a:endParaRPr lang="en-US" dirty="0"/>
          </a:p>
        </p:txBody>
      </p:sp>
      <p:pic>
        <p:nvPicPr>
          <p:cNvPr id="5" name="Picture 4"/>
          <p:cNvPicPr>
            <a:picLocks noChangeAspect="1"/>
          </p:cNvPicPr>
          <p:nvPr/>
        </p:nvPicPr>
        <p:blipFill>
          <a:blip r:embed="rId2"/>
          <a:stretch>
            <a:fillRect/>
          </a:stretch>
        </p:blipFill>
        <p:spPr>
          <a:xfrm>
            <a:off x="2483768" y="2780928"/>
            <a:ext cx="3744416" cy="413748"/>
          </a:xfrm>
          <a:prstGeom prst="rect">
            <a:avLst/>
          </a:prstGeom>
        </p:spPr>
      </p:pic>
      <p:sp>
        <p:nvSpPr>
          <p:cNvPr id="6" name="Content Placeholder 3"/>
          <p:cNvSpPr txBox="1">
            <a:spLocks/>
          </p:cNvSpPr>
          <p:nvPr/>
        </p:nvSpPr>
        <p:spPr>
          <a:xfrm>
            <a:off x="467544" y="3356992"/>
            <a:ext cx="8077200" cy="864096"/>
          </a:xfrm>
          <a:prstGeom prst="rect">
            <a:avLst/>
          </a:prstGeom>
        </p:spPr>
        <p:txBody>
          <a:bodyPr vert="horz">
            <a:normAutofit/>
          </a:bodyPr>
          <a:lstStyle>
            <a:lvl1pPr marL="0" marR="0" indent="0" algn="l" rtl="0" eaLnBrk="1" latinLnBrk="0" hangingPunct="1">
              <a:spcBef>
                <a:spcPct val="20000"/>
              </a:spcBef>
              <a:buFontTx/>
              <a:buNone/>
              <a:defRPr sz="1600">
                <a:solidFill>
                  <a:schemeClr val="tx1"/>
                </a:solidFill>
                <a:latin typeface="+mn-lt"/>
                <a:ea typeface="+mn-ea"/>
                <a:cs typeface="+mn-cs"/>
              </a:defRPr>
            </a:lvl1pPr>
            <a:lvl2pPr marL="742950" indent="-285750" algn="l" rtl="0" eaLnBrk="1" latinLnBrk="0" hangingPunct="1">
              <a:spcBef>
                <a:spcPct val="20000"/>
              </a:spcBef>
              <a:buFontTx/>
              <a:buNone/>
              <a:defRPr sz="1600">
                <a:solidFill>
                  <a:schemeClr val="tx1"/>
                </a:solidFill>
                <a:latin typeface="+mn-lt"/>
                <a:ea typeface="+mn-ea"/>
                <a:cs typeface="+mn-cs"/>
              </a:defRPr>
            </a:lvl2pPr>
            <a:lvl3pPr marL="1143000" indent="-228600" algn="l" rtl="0" eaLnBrk="1" latinLnBrk="0" hangingPunct="1">
              <a:spcBef>
                <a:spcPct val="20000"/>
              </a:spcBef>
              <a:buFontTx/>
              <a:buNone/>
              <a:defRPr sz="1400">
                <a:solidFill>
                  <a:schemeClr val="tx1"/>
                </a:solidFill>
                <a:latin typeface="+mn-lt"/>
                <a:ea typeface="+mn-ea"/>
                <a:cs typeface="+mn-cs"/>
              </a:defRPr>
            </a:lvl3pPr>
            <a:lvl4pPr marL="1600200" indent="-228600" algn="l" rtl="0" eaLnBrk="1" latinLnBrk="0" hangingPunct="1">
              <a:spcBef>
                <a:spcPct val="20000"/>
              </a:spcBef>
              <a:buFontTx/>
              <a:buNone/>
              <a:defRPr sz="1100">
                <a:solidFill>
                  <a:schemeClr val="tx1"/>
                </a:solidFill>
                <a:latin typeface="+mn-lt"/>
                <a:ea typeface="+mn-ea"/>
                <a:cs typeface="+mn-cs"/>
              </a:defRPr>
            </a:lvl4pPr>
            <a:lvl5pPr marL="2057400" indent="-228600" algn="l" rtl="0" eaLnBrk="1" latinLnBrk="0" hangingPunct="1">
              <a:spcBef>
                <a:spcPct val="20000"/>
              </a:spcBef>
              <a:buFontTx/>
              <a:buNone/>
              <a:defRPr sz="11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a:lstStyle>
          <a:p>
            <a:r>
              <a:rPr lang="en-US" dirty="0" smtClean="0"/>
              <a:t>What happens to our beta function in a drift, around a symmetry point. </a:t>
            </a:r>
            <a:endParaRPr lang="en-US" dirty="0"/>
          </a:p>
          <a:p>
            <a:r>
              <a:rPr lang="en-US" dirty="0" smtClean="0"/>
              <a:t>Here, the beta function becomes a minimum, and so alpha is zero. For example,</a:t>
            </a:r>
            <a:endParaRPr lang="en-US" dirty="0"/>
          </a:p>
        </p:txBody>
      </p:sp>
      <p:pic>
        <p:nvPicPr>
          <p:cNvPr id="8" name="Picture 7"/>
          <p:cNvPicPr>
            <a:picLocks noChangeAspect="1"/>
          </p:cNvPicPr>
          <p:nvPr/>
        </p:nvPicPr>
        <p:blipFill>
          <a:blip r:embed="rId3"/>
          <a:stretch>
            <a:fillRect/>
          </a:stretch>
        </p:blipFill>
        <p:spPr>
          <a:xfrm>
            <a:off x="2051720" y="4077072"/>
            <a:ext cx="4752528" cy="2644645"/>
          </a:xfrm>
          <a:prstGeom prst="rect">
            <a:avLst/>
          </a:prstGeom>
        </p:spPr>
      </p:pic>
    </p:spTree>
    <p:extLst>
      <p:ext uri="{BB962C8B-B14F-4D97-AF65-F5344CB8AC3E}">
        <p14:creationId xmlns:p14="http://schemas.microsoft.com/office/powerpoint/2010/main" val="172039962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a:t>Beta rise in a drift</a:t>
            </a:r>
          </a:p>
        </p:txBody>
      </p:sp>
      <p:sp>
        <p:nvSpPr>
          <p:cNvPr id="4" name="Content Placeholder 3"/>
          <p:cNvSpPr>
            <a:spLocks noGrp="1"/>
          </p:cNvSpPr>
          <p:nvPr>
            <p:ph sz="quarter" idx="15"/>
          </p:nvPr>
        </p:nvSpPr>
        <p:spPr>
          <a:xfrm>
            <a:off x="304800" y="714356"/>
            <a:ext cx="8077200" cy="410388"/>
          </a:xfrm>
        </p:spPr>
        <p:txBody>
          <a:bodyPr/>
          <a:lstStyle/>
          <a:p>
            <a:r>
              <a:rPr lang="en-US" dirty="0" smtClean="0"/>
              <a:t>If alpha is zero, the we have </a:t>
            </a:r>
            <a:endParaRPr lang="en-US" dirty="0"/>
          </a:p>
        </p:txBody>
      </p:sp>
      <p:pic>
        <p:nvPicPr>
          <p:cNvPr id="5" name="Picture 4"/>
          <p:cNvPicPr>
            <a:picLocks noChangeAspect="1"/>
          </p:cNvPicPr>
          <p:nvPr/>
        </p:nvPicPr>
        <p:blipFill>
          <a:blip r:embed="rId2"/>
          <a:stretch>
            <a:fillRect/>
          </a:stretch>
        </p:blipFill>
        <p:spPr>
          <a:xfrm>
            <a:off x="3635896" y="980728"/>
            <a:ext cx="868685" cy="740668"/>
          </a:xfrm>
          <a:prstGeom prst="rect">
            <a:avLst/>
          </a:prstGeom>
        </p:spPr>
      </p:pic>
      <p:sp>
        <p:nvSpPr>
          <p:cNvPr id="6" name="TextBox 5"/>
          <p:cNvSpPr txBox="1"/>
          <p:nvPr/>
        </p:nvSpPr>
        <p:spPr>
          <a:xfrm>
            <a:off x="323528" y="1916832"/>
            <a:ext cx="8064896" cy="369332"/>
          </a:xfrm>
          <a:prstGeom prst="rect">
            <a:avLst/>
          </a:prstGeom>
          <a:noFill/>
        </p:spPr>
        <p:txBody>
          <a:bodyPr wrap="square" rtlCol="0">
            <a:spAutoFit/>
          </a:bodyPr>
          <a:lstStyle/>
          <a:p>
            <a:r>
              <a:rPr lang="en-US" dirty="0" smtClean="0"/>
              <a:t>And so the beta function around the symmetry point increases rapidly</a:t>
            </a:r>
            <a:endParaRPr lang="en-US" dirty="0"/>
          </a:p>
        </p:txBody>
      </p:sp>
      <p:pic>
        <p:nvPicPr>
          <p:cNvPr id="7" name="Picture 6"/>
          <p:cNvPicPr>
            <a:picLocks noChangeAspect="1"/>
          </p:cNvPicPr>
          <p:nvPr/>
        </p:nvPicPr>
        <p:blipFill>
          <a:blip r:embed="rId3"/>
          <a:stretch>
            <a:fillRect/>
          </a:stretch>
        </p:blipFill>
        <p:spPr>
          <a:xfrm>
            <a:off x="2843808" y="2348880"/>
            <a:ext cx="2557959" cy="936104"/>
          </a:xfrm>
          <a:prstGeom prst="rect">
            <a:avLst/>
          </a:prstGeom>
        </p:spPr>
      </p:pic>
      <p:sp>
        <p:nvSpPr>
          <p:cNvPr id="8" name="TextBox 7"/>
          <p:cNvSpPr txBox="1"/>
          <p:nvPr/>
        </p:nvSpPr>
        <p:spPr>
          <a:xfrm>
            <a:off x="395536" y="3429000"/>
            <a:ext cx="8064896" cy="2862323"/>
          </a:xfrm>
          <a:prstGeom prst="rect">
            <a:avLst/>
          </a:prstGeom>
          <a:noFill/>
        </p:spPr>
        <p:txBody>
          <a:bodyPr wrap="square" rtlCol="0">
            <a:spAutoFit/>
          </a:bodyPr>
          <a:lstStyle/>
          <a:p>
            <a:r>
              <a:rPr lang="en-US" dirty="0" smtClean="0"/>
              <a:t>This is very bad for accelerator designers!</a:t>
            </a:r>
          </a:p>
          <a:p>
            <a:endParaRPr lang="en-US" dirty="0"/>
          </a:p>
          <a:p>
            <a:r>
              <a:rPr lang="en-US" dirty="0" smtClean="0"/>
              <a:t>What happens can be understood in terms of the ellipse. The area of the ellipse is constant, so squeezing beta means we increase gamma - &gt; the beam rapidly diverges after it leaves the symmetry point. </a:t>
            </a:r>
          </a:p>
          <a:p>
            <a:endParaRPr lang="en-US" dirty="0"/>
          </a:p>
          <a:p>
            <a:r>
              <a:rPr lang="en-US" dirty="0" smtClean="0"/>
              <a:t>This is an example of</a:t>
            </a:r>
            <a:r>
              <a:rPr lang="en-US" b="1" dirty="0" smtClean="0"/>
              <a:t> </a:t>
            </a:r>
            <a:r>
              <a:rPr lang="en-US" b="1" dirty="0" err="1" smtClean="0"/>
              <a:t>Liouville</a:t>
            </a:r>
            <a:r>
              <a:rPr lang="en-US" dirty="0" smtClean="0"/>
              <a:t> </a:t>
            </a:r>
            <a:r>
              <a:rPr lang="en-US" b="1" dirty="0" smtClean="0"/>
              <a:t>theorem</a:t>
            </a:r>
            <a:r>
              <a:rPr lang="en-US" dirty="0" smtClean="0"/>
              <a:t>, which states the the area occupied by a beam in phase space is constant as it moves through the accelerator.</a:t>
            </a:r>
          </a:p>
          <a:p>
            <a:r>
              <a:rPr lang="en-US" dirty="0"/>
              <a:t/>
            </a:r>
            <a:br>
              <a:rPr lang="en-US" dirty="0"/>
            </a:br>
            <a:r>
              <a:rPr lang="en-US" dirty="0" smtClean="0"/>
              <a:t>We saw our ellipse area was constant, which is </a:t>
            </a:r>
            <a:r>
              <a:rPr lang="en-US" dirty="0" err="1" smtClean="0"/>
              <a:t>Dr</a:t>
            </a:r>
            <a:r>
              <a:rPr lang="en-US" dirty="0" smtClean="0"/>
              <a:t> </a:t>
            </a:r>
            <a:r>
              <a:rPr lang="en-US" dirty="0" err="1"/>
              <a:t>Liouville</a:t>
            </a:r>
            <a:r>
              <a:rPr lang="en-US" dirty="0" smtClean="0"/>
              <a:t>. </a:t>
            </a:r>
            <a:endParaRPr lang="en-US" dirty="0"/>
          </a:p>
        </p:txBody>
      </p:sp>
    </p:spTree>
    <p:extLst>
      <p:ext uri="{BB962C8B-B14F-4D97-AF65-F5344CB8AC3E}">
        <p14:creationId xmlns:p14="http://schemas.microsoft.com/office/powerpoint/2010/main" val="49452248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Mini beta insertions</a:t>
            </a:r>
            <a:endParaRPr lang="en-US" dirty="0"/>
          </a:p>
        </p:txBody>
      </p:sp>
      <p:pic>
        <p:nvPicPr>
          <p:cNvPr id="5" name="Picture 4"/>
          <p:cNvPicPr>
            <a:picLocks noChangeAspect="1"/>
          </p:cNvPicPr>
          <p:nvPr/>
        </p:nvPicPr>
        <p:blipFill>
          <a:blip r:embed="rId2"/>
          <a:stretch>
            <a:fillRect/>
          </a:stretch>
        </p:blipFill>
        <p:spPr>
          <a:xfrm>
            <a:off x="1619672" y="836712"/>
            <a:ext cx="5832648" cy="3245701"/>
          </a:xfrm>
          <a:prstGeom prst="rect">
            <a:avLst/>
          </a:prstGeom>
        </p:spPr>
      </p:pic>
      <p:sp>
        <p:nvSpPr>
          <p:cNvPr id="6" name="TextBox 5"/>
          <p:cNvSpPr txBox="1"/>
          <p:nvPr/>
        </p:nvSpPr>
        <p:spPr>
          <a:xfrm>
            <a:off x="539552" y="4221088"/>
            <a:ext cx="7920880" cy="2308324"/>
          </a:xfrm>
          <a:prstGeom prst="rect">
            <a:avLst/>
          </a:prstGeom>
          <a:noFill/>
        </p:spPr>
        <p:txBody>
          <a:bodyPr wrap="square" rtlCol="0">
            <a:spAutoFit/>
          </a:bodyPr>
          <a:lstStyle/>
          <a:p>
            <a:r>
              <a:rPr lang="en-US" dirty="0" smtClean="0"/>
              <a:t>This is the region around ATLAS in the LHC. </a:t>
            </a:r>
          </a:p>
          <a:p>
            <a:endParaRPr lang="en-US" dirty="0"/>
          </a:p>
          <a:p>
            <a:r>
              <a:rPr lang="en-US" dirty="0" smtClean="0"/>
              <a:t>Here we have a waist at ATLAS IP, and sitting at +/- 22 m are strong quadrupoles (in a fact a triplet) to make the beam waist. Around these we have matching quadrupoles to match the beta function back into the periodic solution in the LHC arc FODO cells. </a:t>
            </a:r>
          </a:p>
          <a:p>
            <a:endParaRPr lang="en-US" dirty="0"/>
          </a:p>
          <a:p>
            <a:r>
              <a:rPr lang="en-US" dirty="0" smtClean="0"/>
              <a:t>Problem : Large beta in the triplet quadrupoles…aperture</a:t>
            </a:r>
            <a:endParaRPr lang="en-US" dirty="0"/>
          </a:p>
        </p:txBody>
      </p:sp>
    </p:spTree>
    <p:extLst>
      <p:ext uri="{BB962C8B-B14F-4D97-AF65-F5344CB8AC3E}">
        <p14:creationId xmlns:p14="http://schemas.microsoft.com/office/powerpoint/2010/main" val="395437368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Lattice design</a:t>
            </a:r>
            <a:endParaRPr lang="en-US" dirty="0"/>
          </a:p>
        </p:txBody>
      </p:sp>
      <p:sp>
        <p:nvSpPr>
          <p:cNvPr id="4" name="Content Placeholder 3"/>
          <p:cNvSpPr>
            <a:spLocks noGrp="1"/>
          </p:cNvSpPr>
          <p:nvPr>
            <p:ph sz="quarter" idx="15"/>
          </p:nvPr>
        </p:nvSpPr>
        <p:spPr>
          <a:xfrm>
            <a:off x="304800" y="714356"/>
            <a:ext cx="8077200" cy="6963116"/>
          </a:xfrm>
        </p:spPr>
        <p:txBody>
          <a:bodyPr>
            <a:normAutofit/>
          </a:bodyPr>
          <a:lstStyle/>
          <a:p>
            <a:r>
              <a:rPr lang="en-US" sz="1800" dirty="0" smtClean="0"/>
              <a:t>1) For </a:t>
            </a:r>
            <a:r>
              <a:rPr lang="en-US" sz="1800" dirty="0"/>
              <a:t>a modern accelerator, lattice design work usually takes some years to finalize the design parameters. It is an iterative process, involving users, funding, accelerator physics, accelerator subsystems, civil engineering, etc. </a:t>
            </a:r>
          </a:p>
          <a:p>
            <a:r>
              <a:rPr lang="en-US" sz="1800" dirty="0" smtClean="0"/>
              <a:t>2) It </a:t>
            </a:r>
            <a:r>
              <a:rPr lang="en-US" sz="1800" dirty="0"/>
              <a:t>starts from major parameters such as energy, size, etc. </a:t>
            </a:r>
          </a:p>
          <a:p>
            <a:r>
              <a:rPr lang="en-US" sz="1800" dirty="0"/>
              <a:t>3)  Then linear lattice is constructed based on the building blocks. Linear lattice should fulfill accelerator physics criteria and provide global quantities such as circumference, </a:t>
            </a:r>
            <a:r>
              <a:rPr lang="en-US" sz="1800" dirty="0" err="1"/>
              <a:t>emittance</a:t>
            </a:r>
            <a:r>
              <a:rPr lang="en-US" sz="1800" dirty="0"/>
              <a:t>, </a:t>
            </a:r>
            <a:r>
              <a:rPr lang="en-US" sz="1800" dirty="0" err="1"/>
              <a:t>betatron</a:t>
            </a:r>
            <a:r>
              <a:rPr lang="en-US" sz="1800" dirty="0"/>
              <a:t> tunes, magnet strengths, and some other machine parameters. </a:t>
            </a:r>
            <a:endParaRPr lang="en-US" sz="1800" dirty="0" smtClean="0"/>
          </a:p>
          <a:p>
            <a:r>
              <a:rPr lang="en-US" sz="1800" dirty="0" smtClean="0"/>
              <a:t>4) Design </a:t>
            </a:r>
            <a:r>
              <a:rPr lang="en-US" sz="1800" dirty="0"/>
              <a:t>codes such as MAD, OPA, BETA, Tracy, Elegant, AT, </a:t>
            </a:r>
            <a:r>
              <a:rPr lang="en-US" sz="1800" dirty="0" err="1"/>
              <a:t>BeamOptics</a:t>
            </a:r>
            <a:r>
              <a:rPr lang="en-US" sz="1800" dirty="0"/>
              <a:t>,.... are used for the matching of lattice functions and parameters calculations. </a:t>
            </a:r>
          </a:p>
          <a:p>
            <a:r>
              <a:rPr lang="en-US" sz="1800" dirty="0"/>
              <a:t>5)  Usually, a design with periodic cells is needed in a circular machine. The cell can be FODO, Double Bend </a:t>
            </a:r>
            <a:r>
              <a:rPr lang="en-US" sz="1800" dirty="0" err="1"/>
              <a:t>Achromat</a:t>
            </a:r>
            <a:r>
              <a:rPr lang="en-US" sz="1800" dirty="0"/>
              <a:t> (DBA), Triple Bend </a:t>
            </a:r>
            <a:r>
              <a:rPr lang="en-US" sz="1800" dirty="0" err="1"/>
              <a:t>Achromat</a:t>
            </a:r>
            <a:r>
              <a:rPr lang="en-US" sz="1800" dirty="0"/>
              <a:t> (TBA), Quadruple Bend </a:t>
            </a:r>
            <a:r>
              <a:rPr lang="en-US" sz="1800" dirty="0" err="1"/>
              <a:t>Achromat</a:t>
            </a:r>
            <a:r>
              <a:rPr lang="en-US" sz="1800" dirty="0"/>
              <a:t> (QBA), or Multi-Bend </a:t>
            </a:r>
            <a:r>
              <a:rPr lang="en-US" sz="1800" dirty="0" err="1"/>
              <a:t>Achromat</a:t>
            </a:r>
            <a:r>
              <a:rPr lang="en-US" sz="1800" dirty="0"/>
              <a:t> (MBA or </a:t>
            </a:r>
            <a:r>
              <a:rPr lang="en-US" sz="1800" dirty="0" err="1"/>
              <a:t>nBA</a:t>
            </a:r>
            <a:r>
              <a:rPr lang="en-US" sz="1800" dirty="0"/>
              <a:t>) types. </a:t>
            </a:r>
            <a:endParaRPr lang="en-US" sz="1800" dirty="0" smtClean="0"/>
          </a:p>
          <a:p>
            <a:r>
              <a:rPr lang="en-US" sz="1800" dirty="0" smtClean="0"/>
              <a:t>6) Combined</a:t>
            </a:r>
            <a:r>
              <a:rPr lang="en-US" sz="1800" dirty="0"/>
              <a:t>-function or separated-function magnets are selected. </a:t>
            </a:r>
            <a:endParaRPr lang="en-US" sz="1800" dirty="0" smtClean="0"/>
          </a:p>
          <a:p>
            <a:r>
              <a:rPr lang="en-US" sz="1800" dirty="0" smtClean="0"/>
              <a:t>7) Maximum </a:t>
            </a:r>
            <a:r>
              <a:rPr lang="en-US" sz="1800" dirty="0"/>
              <a:t>magnetic field strengths are constrained. (room- temperature or superconducting magnets, bore radius or chamber profile, etc.) </a:t>
            </a:r>
            <a:endParaRPr lang="en-US" sz="1800" dirty="0" smtClean="0"/>
          </a:p>
          <a:p>
            <a:r>
              <a:rPr lang="en-US" sz="1800" dirty="0" smtClean="0"/>
              <a:t>8) Matching </a:t>
            </a:r>
            <a:r>
              <a:rPr lang="en-US" sz="1800" dirty="0"/>
              <a:t>or insertion sections are matched to get desired machine functions</a:t>
            </a:r>
            <a:r>
              <a:rPr lang="en-US" dirty="0"/>
              <a:t>. </a:t>
            </a:r>
            <a:endParaRPr lang="en-US" dirty="0" smtClean="0"/>
          </a:p>
          <a:p>
            <a:r>
              <a:rPr lang="en-US" sz="800" dirty="0" smtClean="0"/>
              <a:t>9) To </a:t>
            </a:r>
            <a:r>
              <a:rPr lang="en-US" sz="800" dirty="0"/>
              <a:t>get stable solution of the off-momentum particle, we need to put </a:t>
            </a:r>
            <a:r>
              <a:rPr lang="en-US" sz="800" dirty="0" err="1"/>
              <a:t>sextupole</a:t>
            </a:r>
            <a:r>
              <a:rPr lang="en-US" sz="800" dirty="0"/>
              <a:t> magnets and RF cavities in the lattice beam line. Such nonlinear elements induce nonlinear beam dynamics and the dynamic acceptances in the transverse and longitudinal planes need to be carefully studied in order to get sufficient acceptances. (for long beam current lifetime and high injection efficiency) </a:t>
            </a:r>
          </a:p>
          <a:p>
            <a:r>
              <a:rPr lang="en-US" sz="800" dirty="0" smtClean="0"/>
              <a:t>10) </a:t>
            </a:r>
            <a:r>
              <a:rPr lang="en-US" sz="800" dirty="0"/>
              <a:t> For the modern high performance machines, strong </a:t>
            </a:r>
            <a:r>
              <a:rPr lang="en-US" sz="800" dirty="0" err="1"/>
              <a:t>sextupole</a:t>
            </a:r>
            <a:r>
              <a:rPr lang="en-US" sz="800" dirty="0"/>
              <a:t> fields to correct high chromaticity will have large impact on the nonlinear beam dynamics and it is the most challenging and laborious work at this stage. </a:t>
            </a:r>
            <a:endParaRPr lang="en-US" sz="800" dirty="0" smtClean="0"/>
          </a:p>
          <a:p>
            <a:r>
              <a:rPr lang="en-US" sz="800" dirty="0" smtClean="0"/>
              <a:t>11) In </a:t>
            </a:r>
            <a:r>
              <a:rPr lang="en-US" sz="800" dirty="0"/>
              <a:t>the real machine, there are always imperfections in the accelerator elements. So, one need to consider engineering/alignment limitation or errors, vibrations, etc. Correction schemes such as orbit correction, coupling correction, etc., need to be developed. (dipole correctors, skew </a:t>
            </a:r>
            <a:r>
              <a:rPr lang="en-US" sz="800" dirty="0" err="1"/>
              <a:t>quadrupoles</a:t>
            </a:r>
            <a:r>
              <a:rPr lang="en-US" sz="800" dirty="0"/>
              <a:t>, beam position monitors, </a:t>
            </a:r>
            <a:r>
              <a:rPr lang="en-US" sz="800" dirty="0" err="1"/>
              <a:t>etc</a:t>
            </a:r>
            <a:r>
              <a:rPr lang="en-US" sz="800" dirty="0"/>
              <a:t>)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242083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Lattice design</a:t>
            </a:r>
            <a:endParaRPr lang="en-US" dirty="0"/>
          </a:p>
        </p:txBody>
      </p:sp>
      <p:sp>
        <p:nvSpPr>
          <p:cNvPr id="5" name="Content Placeholder 3"/>
          <p:cNvSpPr>
            <a:spLocks noGrp="1"/>
          </p:cNvSpPr>
          <p:nvPr>
            <p:ph sz="quarter" idx="15"/>
          </p:nvPr>
        </p:nvSpPr>
        <p:spPr>
          <a:xfrm>
            <a:off x="304800" y="714356"/>
            <a:ext cx="8077200" cy="2138580"/>
          </a:xfrm>
        </p:spPr>
        <p:txBody>
          <a:bodyPr>
            <a:normAutofit fontScale="92500" lnSpcReduction="10000"/>
          </a:bodyPr>
          <a:lstStyle/>
          <a:p>
            <a:r>
              <a:rPr lang="en-US" dirty="0" smtClean="0"/>
              <a:t>Synchrotrons and high energy particle colliders</a:t>
            </a:r>
          </a:p>
          <a:p>
            <a:r>
              <a:rPr lang="en-US" dirty="0"/>
              <a:t>	</a:t>
            </a:r>
            <a:r>
              <a:rPr lang="en-US" dirty="0" smtClean="0"/>
              <a:t>-&gt; circular machines</a:t>
            </a:r>
          </a:p>
          <a:p>
            <a:endParaRPr lang="en-US" dirty="0"/>
          </a:p>
          <a:p>
            <a:r>
              <a:rPr lang="en-US" dirty="0" smtClean="0"/>
              <a:t>	-&gt; so we need plenty of dipoles in the lattice to bend the particles around the ring</a:t>
            </a:r>
          </a:p>
          <a:p>
            <a:r>
              <a:rPr lang="en-US" dirty="0"/>
              <a:t>	</a:t>
            </a:r>
            <a:r>
              <a:rPr lang="en-US" dirty="0" smtClean="0"/>
              <a:t>-&gt; this creates the design orbit of the machine</a:t>
            </a:r>
          </a:p>
          <a:p>
            <a:endParaRPr lang="en-US" dirty="0"/>
          </a:p>
          <a:p>
            <a:r>
              <a:rPr lang="en-US" dirty="0" smtClean="0"/>
              <a:t>Then once the design orbit is sorted out, we need to design the magnetic lattice, and position the quadrupoles and higher order magnets. This is lattice design.</a:t>
            </a:r>
            <a:endParaRPr lang="en-US" dirty="0"/>
          </a:p>
        </p:txBody>
      </p:sp>
      <p:graphicFrame>
        <p:nvGraphicFramePr>
          <p:cNvPr id="6" name="Object 4"/>
          <p:cNvGraphicFramePr>
            <a:graphicFrameLocks noChangeAspect="1"/>
          </p:cNvGraphicFramePr>
          <p:nvPr>
            <p:extLst>
              <p:ext uri="{D42A27DB-BD31-4B8C-83A1-F6EECF244321}">
                <p14:modId xmlns:p14="http://schemas.microsoft.com/office/powerpoint/2010/main" val="743327529"/>
              </p:ext>
            </p:extLst>
          </p:nvPr>
        </p:nvGraphicFramePr>
        <p:xfrm>
          <a:off x="2267744" y="3068960"/>
          <a:ext cx="3978044" cy="3335486"/>
        </p:xfrm>
        <a:graphic>
          <a:graphicData uri="http://schemas.openxmlformats.org/presentationml/2006/ole">
            <mc:AlternateContent xmlns:mc="http://schemas.openxmlformats.org/markup-compatibility/2006">
              <mc:Choice xmlns:v="urn:schemas-microsoft-com:vml" Requires="v">
                <p:oleObj spid="_x0000_s2740" name="Photo Editor Photo" r:id="rId3" imgW="5304762" imgH="4447619" progId="MSPhotoEd.3">
                  <p:embed/>
                </p:oleObj>
              </mc:Choice>
              <mc:Fallback>
                <p:oleObj name="Photo Editor Photo" r:id="rId3" imgW="5304762" imgH="4447619"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7744" y="3068960"/>
                        <a:ext cx="3978044" cy="3335486"/>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77459905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Designing the lattice</a:t>
            </a:r>
            <a:endParaRPr lang="en-US" dirty="0"/>
          </a:p>
        </p:txBody>
      </p:sp>
      <p:sp>
        <p:nvSpPr>
          <p:cNvPr id="5" name="Content Placeholder 6"/>
          <p:cNvSpPr>
            <a:spLocks noGrp="1"/>
          </p:cNvSpPr>
          <p:nvPr>
            <p:ph sz="quarter" idx="15"/>
          </p:nvPr>
        </p:nvSpPr>
        <p:spPr>
          <a:xfrm>
            <a:off x="304800" y="714356"/>
            <a:ext cx="8077200" cy="5534044"/>
          </a:xfrm>
        </p:spPr>
        <p:txBody>
          <a:bodyPr/>
          <a:lstStyle/>
          <a:p>
            <a:r>
              <a:rPr lang="en-US" dirty="0" smtClean="0"/>
              <a:t>Accelerator codes simply assume a piecewise-continuous representation of the accelerator structure.</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but because of edge focusing the number of matrices is </a:t>
            </a:r>
            <a:r>
              <a:rPr lang="en-US" b="1" dirty="0" smtClean="0"/>
              <a:t>not</a:t>
            </a:r>
            <a:r>
              <a:rPr lang="en-US" dirty="0" smtClean="0"/>
              <a:t> the same as the number of elements.</a:t>
            </a:r>
          </a:p>
          <a:p>
            <a:endParaRPr lang="en-US" dirty="0" smtClean="0"/>
          </a:p>
          <a:p>
            <a:endParaRPr lang="en-US" dirty="0"/>
          </a:p>
        </p:txBody>
      </p:sp>
      <p:graphicFrame>
        <p:nvGraphicFramePr>
          <p:cNvPr id="6" name="Diagram 5"/>
          <p:cNvGraphicFramePr/>
          <p:nvPr/>
        </p:nvGraphicFramePr>
        <p:xfrm>
          <a:off x="500034" y="1357298"/>
          <a:ext cx="7715304" cy="12144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2"/>
          <p:cNvPicPr>
            <a:picLocks noChangeAspect="1" noChangeArrowheads="1"/>
          </p:cNvPicPr>
          <p:nvPr/>
        </p:nvPicPr>
        <p:blipFill>
          <a:blip r:embed="rId7"/>
          <a:srcRect/>
          <a:stretch>
            <a:fillRect/>
          </a:stretch>
        </p:blipFill>
        <p:spPr bwMode="auto">
          <a:xfrm>
            <a:off x="571472" y="2857496"/>
            <a:ext cx="3611953" cy="271462"/>
          </a:xfrm>
          <a:prstGeom prst="rect">
            <a:avLst/>
          </a:prstGeom>
          <a:noFill/>
          <a:ln w="9525">
            <a:noFill/>
            <a:miter lim="800000"/>
            <a:headEnd/>
            <a:tailEnd/>
          </a:ln>
          <a:effectLst/>
        </p:spPr>
      </p:pic>
      <p:pic>
        <p:nvPicPr>
          <p:cNvPr id="8" name="Picture 3"/>
          <p:cNvPicPr>
            <a:picLocks noChangeAspect="1" noChangeArrowheads="1"/>
          </p:cNvPicPr>
          <p:nvPr/>
        </p:nvPicPr>
        <p:blipFill>
          <a:blip r:embed="rId8"/>
          <a:srcRect/>
          <a:stretch>
            <a:fillRect/>
          </a:stretch>
        </p:blipFill>
        <p:spPr bwMode="auto">
          <a:xfrm>
            <a:off x="1357290" y="3786190"/>
            <a:ext cx="5776910" cy="2718018"/>
          </a:xfrm>
          <a:prstGeom prst="rect">
            <a:avLst/>
          </a:prstGeom>
          <a:noFill/>
          <a:ln w="9525">
            <a:noFill/>
            <a:miter lim="800000"/>
            <a:headEnd/>
            <a:tailEnd/>
          </a:ln>
          <a:effectLst/>
        </p:spPr>
      </p:pic>
    </p:spTree>
    <p:extLst>
      <p:ext uri="{BB962C8B-B14F-4D97-AF65-F5344CB8AC3E}">
        <p14:creationId xmlns:p14="http://schemas.microsoft.com/office/powerpoint/2010/main" val="11693779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But reality is not the same as your code</a:t>
            </a:r>
            <a:endParaRPr lang="en-US" dirty="0"/>
          </a:p>
        </p:txBody>
      </p:sp>
      <p:pic>
        <p:nvPicPr>
          <p:cNvPr id="5" name="Picture 2"/>
          <p:cNvPicPr>
            <a:picLocks noChangeAspect="1" noChangeArrowheads="1"/>
          </p:cNvPicPr>
          <p:nvPr/>
        </p:nvPicPr>
        <p:blipFill>
          <a:blip r:embed="rId2"/>
          <a:srcRect/>
          <a:stretch>
            <a:fillRect/>
          </a:stretch>
        </p:blipFill>
        <p:spPr bwMode="auto">
          <a:xfrm>
            <a:off x="467543" y="1412776"/>
            <a:ext cx="8302835" cy="3744416"/>
          </a:xfrm>
          <a:prstGeom prst="rect">
            <a:avLst/>
          </a:prstGeom>
          <a:noFill/>
          <a:ln w="9525">
            <a:noFill/>
            <a:miter lim="800000"/>
            <a:headEnd/>
            <a:tailEnd/>
          </a:ln>
          <a:effectLst/>
        </p:spPr>
      </p:pic>
    </p:spTree>
    <p:extLst>
      <p:ext uri="{BB962C8B-B14F-4D97-AF65-F5344CB8AC3E}">
        <p14:creationId xmlns:p14="http://schemas.microsoft.com/office/powerpoint/2010/main" val="24916122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ctrTitle"/>
          </p:nvPr>
        </p:nvSpPr>
        <p:spPr>
          <a:xfrm>
            <a:off x="228600" y="4114800"/>
            <a:ext cx="8772556" cy="533400"/>
          </a:xfrm>
        </p:spPr>
        <p:txBody>
          <a:bodyPr>
            <a:normAutofit/>
          </a:bodyPr>
          <a:lstStyle>
            <a:extLst/>
          </a:lstStyle>
          <a:p>
            <a:r>
              <a:rPr lang="en-US" dirty="0" smtClean="0"/>
              <a:t>Part FIVE- error and misalignments</a:t>
            </a:r>
            <a:endParaRPr lang="en-US" dirty="0"/>
          </a:p>
        </p:txBody>
      </p:sp>
    </p:spTree>
    <p:extLst>
      <p:ext uri="{BB962C8B-B14F-4D97-AF65-F5344CB8AC3E}">
        <p14:creationId xmlns:p14="http://schemas.microsoft.com/office/powerpoint/2010/main" val="338997134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Real life and field errors</a:t>
            </a:r>
            <a:endParaRPr lang="en-US" dirty="0"/>
          </a:p>
        </p:txBody>
      </p:sp>
      <p:sp>
        <p:nvSpPr>
          <p:cNvPr id="4" name="Content Placeholder 3"/>
          <p:cNvSpPr>
            <a:spLocks noGrp="1"/>
          </p:cNvSpPr>
          <p:nvPr>
            <p:ph sz="quarter" idx="15"/>
          </p:nvPr>
        </p:nvSpPr>
        <p:spPr>
          <a:xfrm>
            <a:off x="304800" y="714356"/>
            <a:ext cx="8077200" cy="482396"/>
          </a:xfrm>
        </p:spPr>
        <p:txBody>
          <a:bodyPr/>
          <a:lstStyle/>
          <a:p>
            <a:r>
              <a:rPr lang="en-US" dirty="0" smtClean="0"/>
              <a:t>Recall that we started with an arbitrary field and made an expansion</a:t>
            </a:r>
            <a:endParaRPr lang="en-US" dirty="0"/>
          </a:p>
        </p:txBody>
      </p:sp>
      <p:pic>
        <p:nvPicPr>
          <p:cNvPr id="5" name="Picture 4"/>
          <p:cNvPicPr>
            <a:picLocks noChangeAspect="1"/>
          </p:cNvPicPr>
          <p:nvPr/>
        </p:nvPicPr>
        <p:blipFill>
          <a:blip r:embed="rId2"/>
          <a:stretch>
            <a:fillRect/>
          </a:stretch>
        </p:blipFill>
        <p:spPr>
          <a:xfrm>
            <a:off x="1763688" y="1196752"/>
            <a:ext cx="4932412" cy="645437"/>
          </a:xfrm>
          <a:prstGeom prst="rect">
            <a:avLst/>
          </a:prstGeom>
        </p:spPr>
      </p:pic>
      <p:sp>
        <p:nvSpPr>
          <p:cNvPr id="6" name="TextBox 5"/>
          <p:cNvSpPr txBox="1"/>
          <p:nvPr/>
        </p:nvSpPr>
        <p:spPr>
          <a:xfrm>
            <a:off x="539552" y="2204864"/>
            <a:ext cx="7704856" cy="4031873"/>
          </a:xfrm>
          <a:prstGeom prst="rect">
            <a:avLst/>
          </a:prstGeom>
          <a:noFill/>
        </p:spPr>
        <p:txBody>
          <a:bodyPr wrap="square" rtlCol="0">
            <a:spAutoFit/>
          </a:bodyPr>
          <a:lstStyle/>
          <a:p>
            <a:r>
              <a:rPr lang="en-US" sz="1600" dirty="0" smtClean="0"/>
              <a:t>Where the first term is the dipole steering field,  the second is the quadrupole term, the next is the </a:t>
            </a:r>
            <a:r>
              <a:rPr lang="en-US" sz="1600" dirty="0" err="1" smtClean="0"/>
              <a:t>sextupole</a:t>
            </a:r>
            <a:r>
              <a:rPr lang="en-US" sz="1600" dirty="0" smtClean="0"/>
              <a:t> term and so on.</a:t>
            </a:r>
          </a:p>
          <a:p>
            <a:endParaRPr lang="en-US" sz="1600" dirty="0"/>
          </a:p>
          <a:p>
            <a:r>
              <a:rPr lang="en-US" sz="1600" dirty="0" smtClean="0"/>
              <a:t>To </a:t>
            </a:r>
            <a:r>
              <a:rPr lang="en-US" sz="1600" dirty="0" err="1" smtClean="0"/>
              <a:t>realise</a:t>
            </a:r>
            <a:r>
              <a:rPr lang="en-US" sz="1600" dirty="0" smtClean="0"/>
              <a:t> these fields we build the magnets and specify some field quality. These magnets will never be perfect, and most synchrotrons specify a field quality of one part in 10,000.</a:t>
            </a:r>
          </a:p>
          <a:p>
            <a:endParaRPr lang="en-US" sz="1600" dirty="0"/>
          </a:p>
          <a:p>
            <a:r>
              <a:rPr lang="en-US" sz="1600" dirty="0" smtClean="0"/>
              <a:t>Therefore these magnets will have mostly the field component you want, but will have small contributions of higher order field components. What do these do to the beam?</a:t>
            </a:r>
          </a:p>
          <a:p>
            <a:endParaRPr lang="en-US" sz="1600" dirty="0"/>
          </a:p>
          <a:p>
            <a:r>
              <a:rPr lang="en-US" sz="1600" dirty="0" smtClean="0"/>
              <a:t>We also need to place magnets in the correct place. A quadrupole can be misaligned, so generating an additional dipole field in the beam. (can you show this?)</a:t>
            </a:r>
          </a:p>
          <a:p>
            <a:endParaRPr lang="en-US" sz="1600" dirty="0"/>
          </a:p>
          <a:p>
            <a:r>
              <a:rPr lang="en-US" sz="1600" dirty="0" smtClean="0"/>
              <a:t>Or a power </a:t>
            </a:r>
            <a:r>
              <a:rPr lang="en-US" sz="1600" dirty="0"/>
              <a:t>s</a:t>
            </a:r>
            <a:r>
              <a:rPr lang="en-US" sz="1600" dirty="0" smtClean="0"/>
              <a:t>upply to a dipole or a quadrupole may be slightly away from design.</a:t>
            </a:r>
          </a:p>
          <a:p>
            <a:endParaRPr lang="en-US" sz="1600" dirty="0"/>
          </a:p>
          <a:p>
            <a:r>
              <a:rPr lang="en-US" sz="1600" dirty="0" smtClean="0"/>
              <a:t>The bottom line is our lattice is  never as we designed it and we need to deal with field errors.</a:t>
            </a:r>
            <a:endParaRPr lang="en-US" sz="1600" dirty="0"/>
          </a:p>
        </p:txBody>
      </p:sp>
    </p:spTree>
    <p:extLst>
      <p:ext uri="{BB962C8B-B14F-4D97-AF65-F5344CB8AC3E}">
        <p14:creationId xmlns:p14="http://schemas.microsoft.com/office/powerpoint/2010/main" val="242638168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A dipole error (from a quad offset in this case)</a:t>
            </a:r>
            <a:endParaRPr lang="en-US" dirty="0"/>
          </a:p>
        </p:txBody>
      </p:sp>
      <p:pic>
        <p:nvPicPr>
          <p:cNvPr id="7" name="Content Placeholder 6" descr="co.tiff"/>
          <p:cNvPicPr>
            <a:picLocks noGrp="1" noChangeAspect="1"/>
          </p:cNvPicPr>
          <p:nvPr>
            <p:ph sz="quarter" idx="15"/>
          </p:nvPr>
        </p:nvPicPr>
        <p:blipFill rotWithShape="1">
          <a:blip r:embed="rId2">
            <a:extLst>
              <a:ext uri="{28A0092B-C50C-407E-A947-70E740481C1C}">
                <a14:useLocalDpi xmlns:a14="http://schemas.microsoft.com/office/drawing/2010/main" val="0"/>
              </a:ext>
            </a:extLst>
          </a:blip>
          <a:srcRect l="15297" t="5821" r="15297" b="5903"/>
          <a:stretch/>
        </p:blipFill>
        <p:spPr>
          <a:xfrm>
            <a:off x="323528" y="836712"/>
            <a:ext cx="8077200" cy="4885200"/>
          </a:xfrm>
        </p:spPr>
      </p:pic>
    </p:spTree>
    <p:extLst>
      <p:ext uri="{BB962C8B-B14F-4D97-AF65-F5344CB8AC3E}">
        <p14:creationId xmlns:p14="http://schemas.microsoft.com/office/powerpoint/2010/main" val="248950212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Closed orbit distortion</a:t>
            </a:r>
            <a:endParaRPr lang="en-US" dirty="0"/>
          </a:p>
        </p:txBody>
      </p:sp>
      <p:sp>
        <p:nvSpPr>
          <p:cNvPr id="4" name="Content Placeholder 3"/>
          <p:cNvSpPr>
            <a:spLocks noGrp="1"/>
          </p:cNvSpPr>
          <p:nvPr>
            <p:ph sz="quarter" idx="15"/>
          </p:nvPr>
        </p:nvSpPr>
        <p:spPr/>
        <p:txBody>
          <a:bodyPr/>
          <a:lstStyle/>
          <a:p>
            <a:r>
              <a:rPr lang="en-US" dirty="0" smtClean="0"/>
              <a:t>The design orbit defined by all of the dipoles in the ring is known as the closed design orbit.</a:t>
            </a:r>
          </a:p>
          <a:p>
            <a:endParaRPr lang="en-US" dirty="0"/>
          </a:p>
          <a:p>
            <a:r>
              <a:rPr lang="en-US" dirty="0" smtClean="0"/>
              <a:t>This is the perfect situation</a:t>
            </a:r>
          </a:p>
          <a:p>
            <a:endParaRPr lang="en-US" dirty="0"/>
          </a:p>
          <a:p>
            <a:r>
              <a:rPr lang="en-US" dirty="0" smtClean="0"/>
              <a:t>If there is a small dipole kick – the orbit will distort, and this distortion will run around the entire ring. So a small kick at some location will be seen anywhere in the ring!</a:t>
            </a:r>
            <a:endParaRPr lang="en-US" dirty="0"/>
          </a:p>
        </p:txBody>
      </p:sp>
      <p:pic>
        <p:nvPicPr>
          <p:cNvPr id="5" name="Picture 4" descr="cod2.tiff"/>
          <p:cNvPicPr>
            <a:picLocks noChangeAspect="1"/>
          </p:cNvPicPr>
          <p:nvPr/>
        </p:nvPicPr>
        <p:blipFill rotWithShape="1">
          <a:blip r:embed="rId2">
            <a:extLst>
              <a:ext uri="{28A0092B-C50C-407E-A947-70E740481C1C}">
                <a14:useLocalDpi xmlns:a14="http://schemas.microsoft.com/office/drawing/2010/main" val="0"/>
              </a:ext>
            </a:extLst>
          </a:blip>
          <a:srcRect l="8278" t="1900" r="14951" b="21355"/>
          <a:stretch/>
        </p:blipFill>
        <p:spPr>
          <a:xfrm>
            <a:off x="827584" y="2492896"/>
            <a:ext cx="7020000" cy="2847600"/>
          </a:xfrm>
          <a:prstGeom prst="rect">
            <a:avLst/>
          </a:prstGeom>
        </p:spPr>
      </p:pic>
      <p:pic>
        <p:nvPicPr>
          <p:cNvPr id="6" name="Picture 5"/>
          <p:cNvPicPr>
            <a:picLocks noChangeAspect="1"/>
          </p:cNvPicPr>
          <p:nvPr/>
        </p:nvPicPr>
        <p:blipFill>
          <a:blip r:embed="rId3"/>
          <a:stretch>
            <a:fillRect/>
          </a:stretch>
        </p:blipFill>
        <p:spPr>
          <a:xfrm>
            <a:off x="2627784" y="6237312"/>
            <a:ext cx="3644900" cy="482600"/>
          </a:xfrm>
          <a:prstGeom prst="rect">
            <a:avLst/>
          </a:prstGeom>
        </p:spPr>
      </p:pic>
      <p:sp>
        <p:nvSpPr>
          <p:cNvPr id="7" name="TextBox 6"/>
          <p:cNvSpPr txBox="1"/>
          <p:nvPr/>
        </p:nvSpPr>
        <p:spPr>
          <a:xfrm>
            <a:off x="899592" y="5373216"/>
            <a:ext cx="6552728" cy="830997"/>
          </a:xfrm>
          <a:prstGeom prst="rect">
            <a:avLst/>
          </a:prstGeom>
          <a:noFill/>
        </p:spPr>
        <p:txBody>
          <a:bodyPr wrap="square" rtlCol="0">
            <a:spAutoFit/>
          </a:bodyPr>
          <a:lstStyle/>
          <a:p>
            <a:r>
              <a:rPr lang="en-US" sz="1600" dirty="0" smtClean="0"/>
              <a:t>This closed orbit distortion defines a position dependent orbit offset around the ring. In effect the particles no longer oscillate around the design orbit but around a new closed orbit</a:t>
            </a:r>
            <a:endParaRPr lang="en-US" sz="1600" dirty="0"/>
          </a:p>
        </p:txBody>
      </p:sp>
    </p:spTree>
    <p:extLst>
      <p:ext uri="{BB962C8B-B14F-4D97-AF65-F5344CB8AC3E}">
        <p14:creationId xmlns:p14="http://schemas.microsoft.com/office/powerpoint/2010/main" val="377803516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Closed orbit distortion</a:t>
            </a:r>
            <a:endParaRPr lang="en-US" dirty="0"/>
          </a:p>
        </p:txBody>
      </p:sp>
      <p:sp>
        <p:nvSpPr>
          <p:cNvPr id="4" name="Content Placeholder 3"/>
          <p:cNvSpPr>
            <a:spLocks noGrp="1"/>
          </p:cNvSpPr>
          <p:nvPr>
            <p:ph sz="quarter" idx="15"/>
          </p:nvPr>
        </p:nvSpPr>
        <p:spPr>
          <a:xfrm>
            <a:off x="304800" y="714356"/>
            <a:ext cx="8077200" cy="1058460"/>
          </a:xfrm>
        </p:spPr>
        <p:txBody>
          <a:bodyPr/>
          <a:lstStyle/>
          <a:p>
            <a:r>
              <a:rPr lang="en-US" dirty="0" smtClean="0"/>
              <a:t>The new closed orbit must obey the periodicity of the ring</a:t>
            </a:r>
          </a:p>
          <a:p>
            <a:endParaRPr lang="en-US" dirty="0"/>
          </a:p>
          <a:p>
            <a:r>
              <a:rPr lang="en-US" dirty="0" smtClean="0"/>
              <a:t>Imagine we have a dipole kick error at some location s</a:t>
            </a:r>
            <a:r>
              <a:rPr lang="en-US" baseline="-25000" dirty="0" smtClean="0"/>
              <a:t>0</a:t>
            </a:r>
            <a:endParaRPr lang="en-US" baseline="-25000" dirty="0"/>
          </a:p>
        </p:txBody>
      </p:sp>
      <p:pic>
        <p:nvPicPr>
          <p:cNvPr id="5" name="Picture 4"/>
          <p:cNvPicPr>
            <a:picLocks noChangeAspect="1"/>
          </p:cNvPicPr>
          <p:nvPr/>
        </p:nvPicPr>
        <p:blipFill>
          <a:blip r:embed="rId2"/>
          <a:stretch>
            <a:fillRect/>
          </a:stretch>
        </p:blipFill>
        <p:spPr>
          <a:xfrm>
            <a:off x="3203848" y="1844824"/>
            <a:ext cx="1539727" cy="706760"/>
          </a:xfrm>
          <a:prstGeom prst="rect">
            <a:avLst/>
          </a:prstGeom>
        </p:spPr>
      </p:pic>
      <p:sp>
        <p:nvSpPr>
          <p:cNvPr id="6" name="TextBox 5"/>
          <p:cNvSpPr txBox="1"/>
          <p:nvPr/>
        </p:nvSpPr>
        <p:spPr>
          <a:xfrm>
            <a:off x="323528" y="2852936"/>
            <a:ext cx="7704856" cy="338554"/>
          </a:xfrm>
          <a:prstGeom prst="rect">
            <a:avLst/>
          </a:prstGeom>
          <a:noFill/>
        </p:spPr>
        <p:txBody>
          <a:bodyPr wrap="square" rtlCol="0">
            <a:spAutoFit/>
          </a:bodyPr>
          <a:lstStyle/>
          <a:p>
            <a:r>
              <a:rPr lang="en-US" sz="1600" dirty="0" smtClean="0"/>
              <a:t>A short analysis gives the closed orbit distortion to be</a:t>
            </a:r>
            <a:endParaRPr lang="en-US" sz="1600" dirty="0"/>
          </a:p>
        </p:txBody>
      </p:sp>
      <p:pic>
        <p:nvPicPr>
          <p:cNvPr id="7" name="Picture 6"/>
          <p:cNvPicPr>
            <a:picLocks noChangeAspect="1"/>
          </p:cNvPicPr>
          <p:nvPr/>
        </p:nvPicPr>
        <p:blipFill>
          <a:blip r:embed="rId3"/>
          <a:stretch>
            <a:fillRect/>
          </a:stretch>
        </p:blipFill>
        <p:spPr>
          <a:xfrm>
            <a:off x="1475656" y="3284984"/>
            <a:ext cx="6084168" cy="686122"/>
          </a:xfrm>
          <a:prstGeom prst="rect">
            <a:avLst/>
          </a:prstGeom>
        </p:spPr>
      </p:pic>
      <p:pic>
        <p:nvPicPr>
          <p:cNvPr id="9" name="Picture 8" descr="cod3.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83" y="4437112"/>
            <a:ext cx="7177613" cy="2348879"/>
          </a:xfrm>
          <a:prstGeom prst="rect">
            <a:avLst/>
          </a:prstGeom>
        </p:spPr>
      </p:pic>
    </p:spTree>
    <p:extLst>
      <p:ext uri="{BB962C8B-B14F-4D97-AF65-F5344CB8AC3E}">
        <p14:creationId xmlns:p14="http://schemas.microsoft.com/office/powerpoint/2010/main" val="66930371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Resonance</a:t>
            </a:r>
            <a:endParaRPr lang="en-US" dirty="0"/>
          </a:p>
        </p:txBody>
      </p:sp>
      <p:sp>
        <p:nvSpPr>
          <p:cNvPr id="4" name="Content Placeholder 3"/>
          <p:cNvSpPr>
            <a:spLocks noGrp="1"/>
          </p:cNvSpPr>
          <p:nvPr>
            <p:ph sz="quarter" idx="15"/>
          </p:nvPr>
        </p:nvSpPr>
        <p:spPr>
          <a:xfrm>
            <a:off x="304800" y="714356"/>
            <a:ext cx="8077200" cy="410388"/>
          </a:xfrm>
        </p:spPr>
        <p:txBody>
          <a:bodyPr/>
          <a:lstStyle/>
          <a:p>
            <a:r>
              <a:rPr lang="en-US" dirty="0" smtClean="0"/>
              <a:t>Note that our expression for the closed orbit distortion has an overall factor of </a:t>
            </a:r>
            <a:endParaRPr lang="en-US" dirty="0"/>
          </a:p>
        </p:txBody>
      </p:sp>
      <p:pic>
        <p:nvPicPr>
          <p:cNvPr id="5" name="Picture 4"/>
          <p:cNvPicPr>
            <a:picLocks noChangeAspect="1"/>
          </p:cNvPicPr>
          <p:nvPr/>
        </p:nvPicPr>
        <p:blipFill>
          <a:blip r:embed="rId2"/>
          <a:stretch>
            <a:fillRect/>
          </a:stretch>
        </p:blipFill>
        <p:spPr>
          <a:xfrm>
            <a:off x="3347864" y="1124744"/>
            <a:ext cx="1030498" cy="651768"/>
          </a:xfrm>
          <a:prstGeom prst="rect">
            <a:avLst/>
          </a:prstGeom>
        </p:spPr>
      </p:pic>
      <p:sp>
        <p:nvSpPr>
          <p:cNvPr id="6" name="TextBox 5"/>
          <p:cNvSpPr txBox="1"/>
          <p:nvPr/>
        </p:nvSpPr>
        <p:spPr>
          <a:xfrm>
            <a:off x="395536" y="1844824"/>
            <a:ext cx="7560840" cy="3539430"/>
          </a:xfrm>
          <a:prstGeom prst="rect">
            <a:avLst/>
          </a:prstGeom>
          <a:noFill/>
        </p:spPr>
        <p:txBody>
          <a:bodyPr wrap="square" rtlCol="0">
            <a:spAutoFit/>
          </a:bodyPr>
          <a:lstStyle/>
          <a:p>
            <a:r>
              <a:rPr lang="en-US" sz="1600" dirty="0" smtClean="0"/>
              <a:t>This means that every time the tune becomes an integer, the argument of the sine becomes a multiple of pi, and so this factor diverges.</a:t>
            </a:r>
          </a:p>
          <a:p>
            <a:endParaRPr lang="en-US" sz="1600" dirty="0"/>
          </a:p>
          <a:p>
            <a:r>
              <a:rPr lang="en-US" sz="1600" dirty="0" smtClean="0"/>
              <a:t>This means the closed orbit distortion gets very large. This is an example of resonance.</a:t>
            </a:r>
          </a:p>
          <a:p>
            <a:endParaRPr lang="en-US" sz="1600" dirty="0"/>
          </a:p>
          <a:p>
            <a:r>
              <a:rPr lang="en-US" sz="1600" dirty="0" smtClean="0"/>
              <a:t>Imagine the tune was 2pi in a machine. Then the particle would encounter a dipole error at just one point in the machine every turn, and at the same point in it’s betatron oscillation. This means the effect of the dipole error adds up turn after turn after turn.</a:t>
            </a:r>
          </a:p>
          <a:p>
            <a:endParaRPr lang="en-US" sz="1600" dirty="0"/>
          </a:p>
          <a:p>
            <a:r>
              <a:rPr lang="en-US" sz="1600" dirty="0" smtClean="0"/>
              <a:t>We avoid this by </a:t>
            </a:r>
            <a:r>
              <a:rPr lang="en-US" sz="1600" dirty="0" err="1" smtClean="0"/>
              <a:t>minimising</a:t>
            </a:r>
            <a:r>
              <a:rPr lang="en-US" sz="1600" dirty="0" smtClean="0"/>
              <a:t> magnet errors and staying away from dangerous values of the tune. Here we should avoid integer tune values.</a:t>
            </a:r>
          </a:p>
          <a:p>
            <a:endParaRPr lang="en-US" sz="1600" dirty="0"/>
          </a:p>
          <a:p>
            <a:r>
              <a:rPr lang="en-US" sz="1600" dirty="0" smtClean="0"/>
              <a:t>But we’ll soon see there are may other resonances which occur at other tune values. </a:t>
            </a:r>
            <a:endParaRPr lang="en-US" sz="1600" dirty="0"/>
          </a:p>
          <a:p>
            <a:r>
              <a:rPr lang="en-US" sz="1600" dirty="0" smtClean="0"/>
              <a:t>Generally resonances occur</a:t>
            </a:r>
            <a:endParaRPr lang="en-US" sz="1600" dirty="0"/>
          </a:p>
        </p:txBody>
      </p:sp>
      <p:pic>
        <p:nvPicPr>
          <p:cNvPr id="8" name="Picture 7"/>
          <p:cNvPicPr>
            <a:picLocks noChangeAspect="1"/>
          </p:cNvPicPr>
          <p:nvPr/>
        </p:nvPicPr>
        <p:blipFill>
          <a:blip r:embed="rId3"/>
          <a:stretch>
            <a:fillRect/>
          </a:stretch>
        </p:blipFill>
        <p:spPr>
          <a:xfrm>
            <a:off x="5724128" y="5754070"/>
            <a:ext cx="2531120" cy="326277"/>
          </a:xfrm>
          <a:prstGeom prst="rect">
            <a:avLst/>
          </a:prstGeom>
        </p:spPr>
      </p:pic>
      <p:pic>
        <p:nvPicPr>
          <p:cNvPr id="9" name="Picture 8"/>
          <p:cNvPicPr>
            <a:picLocks noChangeAspect="1"/>
          </p:cNvPicPr>
          <p:nvPr/>
        </p:nvPicPr>
        <p:blipFill>
          <a:blip r:embed="rId4"/>
          <a:stretch>
            <a:fillRect/>
          </a:stretch>
        </p:blipFill>
        <p:spPr>
          <a:xfrm>
            <a:off x="2339752" y="5805264"/>
            <a:ext cx="1968500" cy="279400"/>
          </a:xfrm>
          <a:prstGeom prst="rect">
            <a:avLst/>
          </a:prstGeom>
        </p:spPr>
      </p:pic>
    </p:spTree>
    <p:extLst>
      <p:ext uri="{BB962C8B-B14F-4D97-AF65-F5344CB8AC3E}">
        <p14:creationId xmlns:p14="http://schemas.microsoft.com/office/powerpoint/2010/main" val="128468857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Quadrupole errors</a:t>
            </a:r>
            <a:endParaRPr lang="en-US" dirty="0"/>
          </a:p>
        </p:txBody>
      </p:sp>
      <p:sp>
        <p:nvSpPr>
          <p:cNvPr id="4" name="Content Placeholder 3"/>
          <p:cNvSpPr>
            <a:spLocks noGrp="1"/>
          </p:cNvSpPr>
          <p:nvPr>
            <p:ph sz="quarter" idx="15"/>
          </p:nvPr>
        </p:nvSpPr>
        <p:spPr>
          <a:xfrm>
            <a:off x="304800" y="714356"/>
            <a:ext cx="8077200" cy="2354604"/>
          </a:xfrm>
        </p:spPr>
        <p:txBody>
          <a:bodyPr>
            <a:normAutofit/>
          </a:bodyPr>
          <a:lstStyle/>
          <a:p>
            <a:r>
              <a:rPr lang="en-US" dirty="0" smtClean="0"/>
              <a:t>Imagine we had an extra quadruple in our ring, or a quadrupole field error. This would perturb the beam, and cause</a:t>
            </a:r>
          </a:p>
          <a:p>
            <a:r>
              <a:rPr lang="en-US" dirty="0"/>
              <a:t>	</a:t>
            </a:r>
            <a:r>
              <a:rPr lang="en-US" dirty="0" smtClean="0"/>
              <a:t>1) A change in the tune of the machine</a:t>
            </a:r>
          </a:p>
          <a:p>
            <a:r>
              <a:rPr lang="en-US" dirty="0"/>
              <a:t>	</a:t>
            </a:r>
            <a:r>
              <a:rPr lang="en-US" dirty="0" smtClean="0"/>
              <a:t>2) A change in the beta function of the machine (beta beat).</a:t>
            </a:r>
          </a:p>
          <a:p>
            <a:endParaRPr lang="en-US" dirty="0"/>
          </a:p>
          <a:p>
            <a:r>
              <a:rPr lang="en-US" dirty="0" smtClean="0"/>
              <a:t>Let’s calculate it. Imagine our quadrupole error had integrated strength KL=+q.</a:t>
            </a:r>
          </a:p>
          <a:p>
            <a:endParaRPr lang="en-US" dirty="0"/>
          </a:p>
          <a:p>
            <a:r>
              <a:rPr lang="en-US" dirty="0" smtClean="0"/>
              <a:t>This means it has a matrix which kicks the x’ of the particle</a:t>
            </a:r>
          </a:p>
        </p:txBody>
      </p:sp>
      <p:pic>
        <p:nvPicPr>
          <p:cNvPr id="5" name="Picture 4"/>
          <p:cNvPicPr>
            <a:picLocks noChangeAspect="1"/>
          </p:cNvPicPr>
          <p:nvPr/>
        </p:nvPicPr>
        <p:blipFill>
          <a:blip r:embed="rId2"/>
          <a:stretch>
            <a:fillRect/>
          </a:stretch>
        </p:blipFill>
        <p:spPr>
          <a:xfrm>
            <a:off x="3491880" y="3140968"/>
            <a:ext cx="1608956" cy="809128"/>
          </a:xfrm>
          <a:prstGeom prst="rect">
            <a:avLst/>
          </a:prstGeom>
        </p:spPr>
      </p:pic>
      <p:sp>
        <p:nvSpPr>
          <p:cNvPr id="6" name="TextBox 5"/>
          <p:cNvSpPr txBox="1"/>
          <p:nvPr/>
        </p:nvSpPr>
        <p:spPr>
          <a:xfrm>
            <a:off x="467544" y="4356392"/>
            <a:ext cx="7992888" cy="584776"/>
          </a:xfrm>
          <a:prstGeom prst="rect">
            <a:avLst/>
          </a:prstGeom>
          <a:noFill/>
        </p:spPr>
        <p:txBody>
          <a:bodyPr wrap="square" rtlCol="0">
            <a:spAutoFit/>
          </a:bodyPr>
          <a:lstStyle/>
          <a:p>
            <a:r>
              <a:rPr lang="en-US" sz="1600" dirty="0" smtClean="0"/>
              <a:t>If we represent the rest of the machine by the one turn map, then the effect on the global dynamics of the machine can be calculated from the matrix product</a:t>
            </a:r>
            <a:endParaRPr lang="en-US" sz="1600" dirty="0"/>
          </a:p>
        </p:txBody>
      </p:sp>
      <p:pic>
        <p:nvPicPr>
          <p:cNvPr id="7" name="Picture 6"/>
          <p:cNvPicPr>
            <a:picLocks noChangeAspect="1"/>
          </p:cNvPicPr>
          <p:nvPr/>
        </p:nvPicPr>
        <p:blipFill>
          <a:blip r:embed="rId3"/>
          <a:stretch>
            <a:fillRect/>
          </a:stretch>
        </p:blipFill>
        <p:spPr>
          <a:xfrm>
            <a:off x="467544" y="5229200"/>
            <a:ext cx="8028384" cy="601610"/>
          </a:xfrm>
          <a:prstGeom prst="rect">
            <a:avLst/>
          </a:prstGeom>
        </p:spPr>
      </p:pic>
    </p:spTree>
    <p:extLst>
      <p:ext uri="{BB962C8B-B14F-4D97-AF65-F5344CB8AC3E}">
        <p14:creationId xmlns:p14="http://schemas.microsoft.com/office/powerpoint/2010/main" val="248058297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The shift of the tune</a:t>
            </a:r>
            <a:endParaRPr lang="en-US" dirty="0"/>
          </a:p>
        </p:txBody>
      </p:sp>
      <p:sp>
        <p:nvSpPr>
          <p:cNvPr id="4" name="Content Placeholder 3"/>
          <p:cNvSpPr>
            <a:spLocks noGrp="1"/>
          </p:cNvSpPr>
          <p:nvPr>
            <p:ph sz="quarter" idx="15"/>
          </p:nvPr>
        </p:nvSpPr>
        <p:spPr>
          <a:xfrm>
            <a:off x="304800" y="714356"/>
            <a:ext cx="8077200" cy="482396"/>
          </a:xfrm>
        </p:spPr>
        <p:txBody>
          <a:bodyPr/>
          <a:lstStyle/>
          <a:p>
            <a:r>
              <a:rPr lang="en-US" dirty="0" smtClean="0"/>
              <a:t>This gives, doing the matrix multiplication</a:t>
            </a:r>
            <a:endParaRPr lang="en-US" dirty="0"/>
          </a:p>
        </p:txBody>
      </p:sp>
      <p:pic>
        <p:nvPicPr>
          <p:cNvPr id="5" name="Picture 4"/>
          <p:cNvPicPr>
            <a:picLocks noChangeAspect="1"/>
          </p:cNvPicPr>
          <p:nvPr/>
        </p:nvPicPr>
        <p:blipFill>
          <a:blip r:embed="rId2"/>
          <a:stretch>
            <a:fillRect/>
          </a:stretch>
        </p:blipFill>
        <p:spPr>
          <a:xfrm>
            <a:off x="683568" y="1268760"/>
            <a:ext cx="7956376" cy="553763"/>
          </a:xfrm>
          <a:prstGeom prst="rect">
            <a:avLst/>
          </a:prstGeom>
        </p:spPr>
      </p:pic>
      <p:sp>
        <p:nvSpPr>
          <p:cNvPr id="6" name="TextBox 5"/>
          <p:cNvSpPr txBox="1"/>
          <p:nvPr/>
        </p:nvSpPr>
        <p:spPr>
          <a:xfrm>
            <a:off x="467544" y="2204864"/>
            <a:ext cx="8136904" cy="1323439"/>
          </a:xfrm>
          <a:prstGeom prst="rect">
            <a:avLst/>
          </a:prstGeom>
          <a:noFill/>
        </p:spPr>
        <p:txBody>
          <a:bodyPr wrap="square" rtlCol="0">
            <a:spAutoFit/>
          </a:bodyPr>
          <a:lstStyle/>
          <a:p>
            <a:r>
              <a:rPr lang="en-US" sz="1600" dirty="0" smtClean="0"/>
              <a:t>This is the perturbed one-turn map, and all symbols with a ‘0’ subscript represent the values of the unperturbed machine.</a:t>
            </a:r>
          </a:p>
          <a:p>
            <a:endParaRPr lang="en-US" sz="1600" dirty="0"/>
          </a:p>
          <a:p>
            <a:r>
              <a:rPr lang="en-US" sz="1600" dirty="0" smtClean="0"/>
              <a:t>If we denote the tune and lattice functions of the perturbed machine by a subscript ‘p’, then the one turn map looks like</a:t>
            </a:r>
            <a:endParaRPr lang="en-US" sz="1600" dirty="0"/>
          </a:p>
        </p:txBody>
      </p:sp>
      <p:pic>
        <p:nvPicPr>
          <p:cNvPr id="7" name="Picture 6"/>
          <p:cNvPicPr>
            <a:picLocks noChangeAspect="1"/>
          </p:cNvPicPr>
          <p:nvPr/>
        </p:nvPicPr>
        <p:blipFill>
          <a:blip r:embed="rId3"/>
          <a:stretch>
            <a:fillRect/>
          </a:stretch>
        </p:blipFill>
        <p:spPr>
          <a:xfrm>
            <a:off x="899592" y="3717032"/>
            <a:ext cx="6876256" cy="574673"/>
          </a:xfrm>
          <a:prstGeom prst="rect">
            <a:avLst/>
          </a:prstGeom>
        </p:spPr>
      </p:pic>
      <p:sp>
        <p:nvSpPr>
          <p:cNvPr id="8" name="TextBox 7"/>
          <p:cNvSpPr txBox="1"/>
          <p:nvPr/>
        </p:nvSpPr>
        <p:spPr>
          <a:xfrm>
            <a:off x="611560" y="4509120"/>
            <a:ext cx="8136904" cy="338554"/>
          </a:xfrm>
          <a:prstGeom prst="rect">
            <a:avLst/>
          </a:prstGeom>
          <a:noFill/>
        </p:spPr>
        <p:txBody>
          <a:bodyPr wrap="square" rtlCol="0">
            <a:spAutoFit/>
          </a:bodyPr>
          <a:lstStyle/>
          <a:p>
            <a:r>
              <a:rPr lang="en-US" sz="1600" dirty="0" smtClean="0"/>
              <a:t>Equating the traces of these two matrices gives</a:t>
            </a:r>
            <a:endParaRPr lang="en-US" sz="1600" dirty="0"/>
          </a:p>
        </p:txBody>
      </p:sp>
      <p:pic>
        <p:nvPicPr>
          <p:cNvPr id="9" name="Picture 8"/>
          <p:cNvPicPr>
            <a:picLocks noChangeAspect="1"/>
          </p:cNvPicPr>
          <p:nvPr/>
        </p:nvPicPr>
        <p:blipFill>
          <a:blip r:embed="rId4"/>
          <a:stretch>
            <a:fillRect/>
          </a:stretch>
        </p:blipFill>
        <p:spPr>
          <a:xfrm>
            <a:off x="2267744" y="5060479"/>
            <a:ext cx="4680520" cy="307480"/>
          </a:xfrm>
          <a:prstGeom prst="rect">
            <a:avLst/>
          </a:prstGeom>
        </p:spPr>
      </p:pic>
      <p:sp>
        <p:nvSpPr>
          <p:cNvPr id="10" name="TextBox 9"/>
          <p:cNvSpPr txBox="1"/>
          <p:nvPr/>
        </p:nvSpPr>
        <p:spPr>
          <a:xfrm>
            <a:off x="683568" y="5661248"/>
            <a:ext cx="8136904" cy="584776"/>
          </a:xfrm>
          <a:prstGeom prst="rect">
            <a:avLst/>
          </a:prstGeom>
          <a:noFill/>
        </p:spPr>
        <p:txBody>
          <a:bodyPr wrap="square" rtlCol="0">
            <a:spAutoFit/>
          </a:bodyPr>
          <a:lstStyle/>
          <a:p>
            <a:r>
              <a:rPr lang="en-US" sz="1600" dirty="0" smtClean="0"/>
              <a:t>Which relates the </a:t>
            </a:r>
            <a:r>
              <a:rPr lang="en-US" sz="1600" dirty="0" err="1" smtClean="0"/>
              <a:t>unpertubed</a:t>
            </a:r>
            <a:r>
              <a:rPr lang="en-US" sz="1600" dirty="0" smtClean="0"/>
              <a:t> and perturbed tune. If q is small, then the perturbed tune is close to the unperturbed tune. </a:t>
            </a:r>
            <a:endParaRPr lang="en-US" sz="1600" dirty="0"/>
          </a:p>
        </p:txBody>
      </p:sp>
    </p:spTree>
    <p:extLst>
      <p:ext uri="{BB962C8B-B14F-4D97-AF65-F5344CB8AC3E}">
        <p14:creationId xmlns:p14="http://schemas.microsoft.com/office/powerpoint/2010/main" val="399580836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A storage ring</a:t>
            </a:r>
            <a:endParaRPr lang="en-US" dirty="0"/>
          </a:p>
        </p:txBody>
      </p:sp>
      <p:grpSp>
        <p:nvGrpSpPr>
          <p:cNvPr id="5" name="Group 24"/>
          <p:cNvGrpSpPr>
            <a:grpSpLocks/>
          </p:cNvGrpSpPr>
          <p:nvPr/>
        </p:nvGrpSpPr>
        <p:grpSpPr bwMode="auto">
          <a:xfrm>
            <a:off x="1763688" y="1333500"/>
            <a:ext cx="5375275" cy="4921250"/>
            <a:chOff x="2374" y="840"/>
            <a:chExt cx="3386" cy="3100"/>
          </a:xfrm>
        </p:grpSpPr>
        <p:graphicFrame>
          <p:nvGraphicFramePr>
            <p:cNvPr id="6" name="Object 8"/>
            <p:cNvGraphicFramePr>
              <a:graphicFrameLocks noChangeAspect="1"/>
            </p:cNvGraphicFramePr>
            <p:nvPr/>
          </p:nvGraphicFramePr>
          <p:xfrm>
            <a:off x="2374" y="840"/>
            <a:ext cx="3386" cy="2940"/>
          </p:xfrm>
          <a:graphic>
            <a:graphicData uri="http://schemas.openxmlformats.org/presentationml/2006/ole">
              <mc:AlternateContent xmlns:mc="http://schemas.openxmlformats.org/markup-compatibility/2006">
                <mc:Choice xmlns:v="urn:schemas-microsoft-com:vml" Requires="v">
                  <p:oleObj spid="_x0000_s1524" name="Photo Editor Photo" r:id="rId3" imgW="7419048" imgH="6620799" progId="MSPhotoEd.3">
                    <p:embed/>
                  </p:oleObj>
                </mc:Choice>
                <mc:Fallback>
                  <p:oleObj name="Photo Editor Photo" r:id="rId3" imgW="7419048" imgH="6620799"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4" y="840"/>
                          <a:ext cx="3386" cy="2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7" name="Text Box 9"/>
            <p:cNvSpPr txBox="1">
              <a:spLocks noChangeArrowheads="1"/>
            </p:cNvSpPr>
            <p:nvPr/>
          </p:nvSpPr>
          <p:spPr bwMode="auto">
            <a:xfrm>
              <a:off x="3730" y="1255"/>
              <a:ext cx="83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0" hangingPunct="0">
                <a:lnSpc>
                  <a:spcPct val="100000"/>
                </a:lnSpc>
                <a:spcBef>
                  <a:spcPct val="50000"/>
                </a:spcBef>
                <a:buSzTx/>
                <a:buFontTx/>
                <a:buNone/>
              </a:pPr>
              <a:r>
                <a:rPr lang="en-GB" sz="2000"/>
                <a:t>Injection</a:t>
              </a:r>
            </a:p>
          </p:txBody>
        </p:sp>
        <p:sp>
          <p:nvSpPr>
            <p:cNvPr id="8" name="Text Box 10"/>
            <p:cNvSpPr txBox="1">
              <a:spLocks noChangeArrowheads="1"/>
            </p:cNvSpPr>
            <p:nvPr/>
          </p:nvSpPr>
          <p:spPr bwMode="auto">
            <a:xfrm>
              <a:off x="2896" y="3660"/>
              <a:ext cx="83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0" hangingPunct="0">
                <a:lnSpc>
                  <a:spcPct val="100000"/>
                </a:lnSpc>
                <a:spcBef>
                  <a:spcPct val="50000"/>
                </a:spcBef>
                <a:buSzTx/>
                <a:buFontTx/>
                <a:buNone/>
              </a:pPr>
              <a:r>
                <a:rPr lang="en-GB" sz="2000"/>
                <a:t>Extraction</a:t>
              </a:r>
            </a:p>
          </p:txBody>
        </p:sp>
        <p:sp>
          <p:nvSpPr>
            <p:cNvPr id="9" name="Text Box 11"/>
            <p:cNvSpPr txBox="1">
              <a:spLocks noChangeArrowheads="1"/>
            </p:cNvSpPr>
            <p:nvPr/>
          </p:nvSpPr>
          <p:spPr bwMode="auto">
            <a:xfrm>
              <a:off x="4184" y="2096"/>
              <a:ext cx="102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0" hangingPunct="0">
                <a:lnSpc>
                  <a:spcPct val="100000"/>
                </a:lnSpc>
                <a:spcBef>
                  <a:spcPct val="50000"/>
                </a:spcBef>
                <a:buSzTx/>
                <a:buFontTx/>
                <a:buNone/>
              </a:pPr>
              <a:r>
                <a:rPr lang="en-GB" sz="2000"/>
                <a:t>Collimation</a:t>
              </a:r>
            </a:p>
          </p:txBody>
        </p:sp>
        <p:sp>
          <p:nvSpPr>
            <p:cNvPr id="10" name="Text Box 12"/>
            <p:cNvSpPr txBox="1">
              <a:spLocks noChangeArrowheads="1"/>
            </p:cNvSpPr>
            <p:nvPr/>
          </p:nvSpPr>
          <p:spPr bwMode="auto">
            <a:xfrm>
              <a:off x="2697" y="1589"/>
              <a:ext cx="45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0" hangingPunct="0">
                <a:lnSpc>
                  <a:spcPct val="100000"/>
                </a:lnSpc>
                <a:spcBef>
                  <a:spcPct val="50000"/>
                </a:spcBef>
                <a:buSzTx/>
                <a:buFontTx/>
                <a:buNone/>
              </a:pPr>
              <a:r>
                <a:rPr lang="en-GB" sz="2000"/>
                <a:t>R.F.</a:t>
              </a:r>
            </a:p>
          </p:txBody>
        </p:sp>
        <p:sp>
          <p:nvSpPr>
            <p:cNvPr id="11" name="Text Box 13"/>
            <p:cNvSpPr txBox="1">
              <a:spLocks noChangeArrowheads="1"/>
            </p:cNvSpPr>
            <p:nvPr/>
          </p:nvSpPr>
          <p:spPr bwMode="auto">
            <a:xfrm>
              <a:off x="4878" y="3690"/>
              <a:ext cx="62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0" hangingPunct="0">
                <a:lnSpc>
                  <a:spcPct val="100000"/>
                </a:lnSpc>
                <a:spcBef>
                  <a:spcPct val="50000"/>
                </a:spcBef>
                <a:buSzTx/>
                <a:buFontTx/>
                <a:buNone/>
              </a:pPr>
              <a:r>
                <a:rPr lang="en-GB" sz="2000"/>
                <a:t>Dipoles</a:t>
              </a:r>
            </a:p>
          </p:txBody>
        </p:sp>
        <p:sp>
          <p:nvSpPr>
            <p:cNvPr id="12" name="Text Box 14"/>
            <p:cNvSpPr txBox="1">
              <a:spLocks noChangeArrowheads="1"/>
            </p:cNvSpPr>
            <p:nvPr/>
          </p:nvSpPr>
          <p:spPr bwMode="auto">
            <a:xfrm>
              <a:off x="3083" y="2817"/>
              <a:ext cx="146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0" hangingPunct="0">
                <a:lnSpc>
                  <a:spcPct val="100000"/>
                </a:lnSpc>
                <a:spcBef>
                  <a:spcPct val="50000"/>
                </a:spcBef>
                <a:buSzTx/>
                <a:buFontTx/>
                <a:buNone/>
              </a:pPr>
              <a:r>
                <a:rPr lang="en-GB" sz="2000"/>
                <a:t> Focusing elements</a:t>
              </a:r>
            </a:p>
          </p:txBody>
        </p:sp>
        <p:sp>
          <p:nvSpPr>
            <p:cNvPr id="13" name="Line 15"/>
            <p:cNvSpPr>
              <a:spLocks noChangeShapeType="1"/>
            </p:cNvSpPr>
            <p:nvPr/>
          </p:nvSpPr>
          <p:spPr bwMode="auto">
            <a:xfrm flipV="1">
              <a:off x="4064" y="1020"/>
              <a:ext cx="0" cy="26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4" name="Line 16"/>
            <p:cNvSpPr>
              <a:spLocks noChangeShapeType="1"/>
            </p:cNvSpPr>
            <p:nvPr/>
          </p:nvSpPr>
          <p:spPr bwMode="auto">
            <a:xfrm flipH="1" flipV="1">
              <a:off x="5086" y="3569"/>
              <a:ext cx="73" cy="13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5" name="Line 17"/>
            <p:cNvSpPr>
              <a:spLocks noChangeShapeType="1"/>
            </p:cNvSpPr>
            <p:nvPr/>
          </p:nvSpPr>
          <p:spPr bwMode="auto">
            <a:xfrm flipH="1" flipV="1">
              <a:off x="2739" y="2919"/>
              <a:ext cx="376" cy="1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6" name="Line 18"/>
            <p:cNvSpPr>
              <a:spLocks noChangeShapeType="1"/>
            </p:cNvSpPr>
            <p:nvPr/>
          </p:nvSpPr>
          <p:spPr bwMode="auto">
            <a:xfrm flipH="1">
              <a:off x="2979" y="3058"/>
              <a:ext cx="234" cy="2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7" name="Line 19"/>
            <p:cNvSpPr>
              <a:spLocks noChangeShapeType="1"/>
            </p:cNvSpPr>
            <p:nvPr/>
          </p:nvSpPr>
          <p:spPr bwMode="auto">
            <a:xfrm>
              <a:off x="3845" y="3112"/>
              <a:ext cx="0" cy="31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8" name="Line 20"/>
            <p:cNvSpPr>
              <a:spLocks noChangeShapeType="1"/>
            </p:cNvSpPr>
            <p:nvPr/>
          </p:nvSpPr>
          <p:spPr bwMode="auto">
            <a:xfrm flipV="1">
              <a:off x="4575" y="1487"/>
              <a:ext cx="104" cy="599"/>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 name="Line 21"/>
            <p:cNvSpPr>
              <a:spLocks noChangeShapeType="1"/>
            </p:cNvSpPr>
            <p:nvPr/>
          </p:nvSpPr>
          <p:spPr bwMode="auto">
            <a:xfrm>
              <a:off x="4674" y="2426"/>
              <a:ext cx="569" cy="64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 name="Rectangle 22"/>
            <p:cNvSpPr>
              <a:spLocks noChangeArrowheads="1"/>
            </p:cNvSpPr>
            <p:nvPr/>
          </p:nvSpPr>
          <p:spPr bwMode="auto">
            <a:xfrm>
              <a:off x="2593" y="1021"/>
              <a:ext cx="61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lnSpc>
                  <a:spcPct val="100000"/>
                </a:lnSpc>
                <a:spcBef>
                  <a:spcPct val="0"/>
                </a:spcBef>
                <a:buSzTx/>
                <a:buFontTx/>
                <a:buNone/>
              </a:pPr>
              <a:r>
                <a:rPr lang="en-GB" sz="2000"/>
                <a:t>Dipoles</a:t>
              </a:r>
            </a:p>
          </p:txBody>
        </p:sp>
        <p:sp>
          <p:nvSpPr>
            <p:cNvPr id="21" name="Line 23"/>
            <p:cNvSpPr>
              <a:spLocks noChangeShapeType="1"/>
            </p:cNvSpPr>
            <p:nvPr/>
          </p:nvSpPr>
          <p:spPr bwMode="auto">
            <a:xfrm flipV="1">
              <a:off x="3188" y="1061"/>
              <a:ext cx="250" cy="7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71879743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The tune shift perturbation</a:t>
            </a:r>
            <a:endParaRPr lang="en-US" dirty="0"/>
          </a:p>
        </p:txBody>
      </p:sp>
      <p:pic>
        <p:nvPicPr>
          <p:cNvPr id="6" name="Picture 5"/>
          <p:cNvPicPr>
            <a:picLocks noChangeAspect="1"/>
          </p:cNvPicPr>
          <p:nvPr/>
        </p:nvPicPr>
        <p:blipFill>
          <a:blip r:embed="rId2"/>
          <a:stretch>
            <a:fillRect/>
          </a:stretch>
        </p:blipFill>
        <p:spPr>
          <a:xfrm>
            <a:off x="3328020" y="1340768"/>
            <a:ext cx="1820044" cy="358041"/>
          </a:xfrm>
          <a:prstGeom prst="rect">
            <a:avLst/>
          </a:prstGeom>
        </p:spPr>
      </p:pic>
      <p:pic>
        <p:nvPicPr>
          <p:cNvPr id="8" name="Picture 7"/>
          <p:cNvPicPr>
            <a:picLocks noChangeAspect="1"/>
          </p:cNvPicPr>
          <p:nvPr/>
        </p:nvPicPr>
        <p:blipFill>
          <a:blip r:embed="rId3"/>
          <a:stretch>
            <a:fillRect/>
          </a:stretch>
        </p:blipFill>
        <p:spPr>
          <a:xfrm>
            <a:off x="1763688" y="3284984"/>
            <a:ext cx="1684412" cy="224588"/>
          </a:xfrm>
          <a:prstGeom prst="rect">
            <a:avLst/>
          </a:prstGeom>
        </p:spPr>
      </p:pic>
      <p:pic>
        <p:nvPicPr>
          <p:cNvPr id="9" name="Picture 8"/>
          <p:cNvPicPr>
            <a:picLocks noChangeAspect="1"/>
          </p:cNvPicPr>
          <p:nvPr/>
        </p:nvPicPr>
        <p:blipFill>
          <a:blip r:embed="rId4"/>
          <a:stretch>
            <a:fillRect/>
          </a:stretch>
        </p:blipFill>
        <p:spPr>
          <a:xfrm>
            <a:off x="4283968" y="3259608"/>
            <a:ext cx="2349004" cy="241400"/>
          </a:xfrm>
          <a:prstGeom prst="rect">
            <a:avLst/>
          </a:prstGeom>
        </p:spPr>
      </p:pic>
      <p:pic>
        <p:nvPicPr>
          <p:cNvPr id="14" name="Picture 13"/>
          <p:cNvPicPr>
            <a:picLocks noChangeAspect="1"/>
          </p:cNvPicPr>
          <p:nvPr/>
        </p:nvPicPr>
        <p:blipFill>
          <a:blip r:embed="rId5"/>
          <a:stretch>
            <a:fillRect/>
          </a:stretch>
        </p:blipFill>
        <p:spPr>
          <a:xfrm>
            <a:off x="2627784" y="5877272"/>
            <a:ext cx="3170188" cy="722687"/>
          </a:xfrm>
          <a:prstGeom prst="rect">
            <a:avLst/>
          </a:prstGeom>
        </p:spPr>
      </p:pic>
      <p:pic>
        <p:nvPicPr>
          <p:cNvPr id="15" name="Picture 14"/>
          <p:cNvPicPr>
            <a:picLocks noChangeAspect="1"/>
          </p:cNvPicPr>
          <p:nvPr/>
        </p:nvPicPr>
        <p:blipFill>
          <a:blip r:embed="rId6"/>
          <a:stretch>
            <a:fillRect/>
          </a:stretch>
        </p:blipFill>
        <p:spPr>
          <a:xfrm>
            <a:off x="2915816" y="5013176"/>
            <a:ext cx="2171452" cy="349551"/>
          </a:xfrm>
          <a:prstGeom prst="rect">
            <a:avLst/>
          </a:prstGeom>
        </p:spPr>
      </p:pic>
      <p:pic>
        <p:nvPicPr>
          <p:cNvPr id="16" name="Picture 15"/>
          <p:cNvPicPr>
            <a:picLocks noChangeAspect="1"/>
          </p:cNvPicPr>
          <p:nvPr/>
        </p:nvPicPr>
        <p:blipFill>
          <a:blip r:embed="rId7"/>
          <a:stretch>
            <a:fillRect/>
          </a:stretch>
        </p:blipFill>
        <p:spPr>
          <a:xfrm>
            <a:off x="971600" y="3947616"/>
            <a:ext cx="7740352" cy="313029"/>
          </a:xfrm>
          <a:prstGeom prst="rect">
            <a:avLst/>
          </a:prstGeom>
        </p:spPr>
      </p:pic>
      <p:pic>
        <p:nvPicPr>
          <p:cNvPr id="17" name="Picture 16"/>
          <p:cNvPicPr>
            <a:picLocks noChangeAspect="1"/>
          </p:cNvPicPr>
          <p:nvPr/>
        </p:nvPicPr>
        <p:blipFill>
          <a:blip r:embed="rId8"/>
          <a:stretch>
            <a:fillRect/>
          </a:stretch>
        </p:blipFill>
        <p:spPr>
          <a:xfrm>
            <a:off x="683568" y="2420888"/>
            <a:ext cx="7596336" cy="305173"/>
          </a:xfrm>
          <a:prstGeom prst="rect">
            <a:avLst/>
          </a:prstGeom>
        </p:spPr>
      </p:pic>
      <p:sp>
        <p:nvSpPr>
          <p:cNvPr id="4" name="TextBox 3"/>
          <p:cNvSpPr txBox="1"/>
          <p:nvPr/>
        </p:nvSpPr>
        <p:spPr>
          <a:xfrm>
            <a:off x="323528" y="908720"/>
            <a:ext cx="8136904" cy="338554"/>
          </a:xfrm>
          <a:prstGeom prst="rect">
            <a:avLst/>
          </a:prstGeom>
          <a:noFill/>
        </p:spPr>
        <p:txBody>
          <a:bodyPr wrap="square" rtlCol="0">
            <a:spAutoFit/>
          </a:bodyPr>
          <a:lstStyle/>
          <a:p>
            <a:r>
              <a:rPr lang="en-US" sz="1600" dirty="0" smtClean="0"/>
              <a:t>Let’s assume the tune shift is small, and write</a:t>
            </a:r>
            <a:endParaRPr lang="en-US" sz="1600" dirty="0"/>
          </a:p>
        </p:txBody>
      </p:sp>
      <p:sp>
        <p:nvSpPr>
          <p:cNvPr id="12" name="TextBox 11"/>
          <p:cNvSpPr txBox="1"/>
          <p:nvPr/>
        </p:nvSpPr>
        <p:spPr>
          <a:xfrm>
            <a:off x="323528" y="1844824"/>
            <a:ext cx="8136904" cy="338554"/>
          </a:xfrm>
          <a:prstGeom prst="rect">
            <a:avLst/>
          </a:prstGeom>
          <a:noFill/>
        </p:spPr>
        <p:txBody>
          <a:bodyPr wrap="square" rtlCol="0">
            <a:spAutoFit/>
          </a:bodyPr>
          <a:lstStyle/>
          <a:p>
            <a:r>
              <a:rPr lang="en-US" sz="1600" dirty="0" smtClean="0"/>
              <a:t>If we then expand the cosine function using a standard identity</a:t>
            </a:r>
            <a:endParaRPr lang="en-US" sz="1600" dirty="0"/>
          </a:p>
        </p:txBody>
      </p:sp>
      <p:sp>
        <p:nvSpPr>
          <p:cNvPr id="13" name="TextBox 12"/>
          <p:cNvSpPr txBox="1"/>
          <p:nvPr/>
        </p:nvSpPr>
        <p:spPr>
          <a:xfrm>
            <a:off x="467544" y="2852936"/>
            <a:ext cx="8136904" cy="338554"/>
          </a:xfrm>
          <a:prstGeom prst="rect">
            <a:avLst/>
          </a:prstGeom>
          <a:noFill/>
        </p:spPr>
        <p:txBody>
          <a:bodyPr wrap="square" rtlCol="0">
            <a:spAutoFit/>
          </a:bodyPr>
          <a:lstStyle/>
          <a:p>
            <a:r>
              <a:rPr lang="en-US" sz="1600" dirty="0" smtClean="0"/>
              <a:t>We can write, because the tune shift is small,</a:t>
            </a:r>
            <a:endParaRPr lang="en-US" sz="1600" dirty="0"/>
          </a:p>
        </p:txBody>
      </p:sp>
      <p:sp>
        <p:nvSpPr>
          <p:cNvPr id="18" name="TextBox 17"/>
          <p:cNvSpPr txBox="1"/>
          <p:nvPr/>
        </p:nvSpPr>
        <p:spPr>
          <a:xfrm>
            <a:off x="467544" y="3501008"/>
            <a:ext cx="8136904" cy="338554"/>
          </a:xfrm>
          <a:prstGeom prst="rect">
            <a:avLst/>
          </a:prstGeom>
          <a:noFill/>
        </p:spPr>
        <p:txBody>
          <a:bodyPr wrap="square" rtlCol="0">
            <a:spAutoFit/>
          </a:bodyPr>
          <a:lstStyle/>
          <a:p>
            <a:r>
              <a:rPr lang="en-US" sz="1600" dirty="0" smtClean="0"/>
              <a:t>So we arrive at</a:t>
            </a:r>
            <a:endParaRPr lang="en-US" sz="1600" dirty="0"/>
          </a:p>
        </p:txBody>
      </p:sp>
      <p:sp>
        <p:nvSpPr>
          <p:cNvPr id="19" name="TextBox 18"/>
          <p:cNvSpPr txBox="1"/>
          <p:nvPr/>
        </p:nvSpPr>
        <p:spPr>
          <a:xfrm>
            <a:off x="467544" y="4437112"/>
            <a:ext cx="8136904" cy="338554"/>
          </a:xfrm>
          <a:prstGeom prst="rect">
            <a:avLst/>
          </a:prstGeom>
          <a:noFill/>
        </p:spPr>
        <p:txBody>
          <a:bodyPr wrap="square" rtlCol="0">
            <a:spAutoFit/>
          </a:bodyPr>
          <a:lstStyle/>
          <a:p>
            <a:r>
              <a:rPr lang="en-US" sz="1600" dirty="0" smtClean="0"/>
              <a:t>And so, cancelling sine and cosine terms from both sides, we arrive at a very important formula</a:t>
            </a:r>
            <a:endParaRPr lang="en-US" sz="1600" dirty="0"/>
          </a:p>
        </p:txBody>
      </p:sp>
      <p:sp>
        <p:nvSpPr>
          <p:cNvPr id="20" name="TextBox 19"/>
          <p:cNvSpPr txBox="1"/>
          <p:nvPr/>
        </p:nvSpPr>
        <p:spPr>
          <a:xfrm>
            <a:off x="539552" y="5517232"/>
            <a:ext cx="8136904" cy="338554"/>
          </a:xfrm>
          <a:prstGeom prst="rect">
            <a:avLst/>
          </a:prstGeom>
          <a:noFill/>
        </p:spPr>
        <p:txBody>
          <a:bodyPr wrap="square" rtlCol="0">
            <a:spAutoFit/>
          </a:bodyPr>
          <a:lstStyle/>
          <a:p>
            <a:r>
              <a:rPr lang="en-US" sz="1600" dirty="0" smtClean="0"/>
              <a:t>And the tune shift is</a:t>
            </a:r>
            <a:endParaRPr lang="en-US" sz="1600" dirty="0"/>
          </a:p>
        </p:txBody>
      </p:sp>
    </p:spTree>
    <p:extLst>
      <p:ext uri="{BB962C8B-B14F-4D97-AF65-F5344CB8AC3E}">
        <p14:creationId xmlns:p14="http://schemas.microsoft.com/office/powerpoint/2010/main" val="113435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Tune shifts</a:t>
            </a:r>
            <a:endParaRPr lang="en-US" dirty="0"/>
          </a:p>
        </p:txBody>
      </p:sp>
      <p:sp>
        <p:nvSpPr>
          <p:cNvPr id="4" name="Content Placeholder 3"/>
          <p:cNvSpPr>
            <a:spLocks noGrp="1"/>
          </p:cNvSpPr>
          <p:nvPr>
            <p:ph sz="quarter" idx="15"/>
          </p:nvPr>
        </p:nvSpPr>
        <p:spPr>
          <a:xfrm>
            <a:off x="304800" y="714356"/>
            <a:ext cx="8077200" cy="554404"/>
          </a:xfrm>
        </p:spPr>
        <p:txBody>
          <a:bodyPr/>
          <a:lstStyle/>
          <a:p>
            <a:r>
              <a:rPr lang="en-US" dirty="0" smtClean="0"/>
              <a:t>So we have </a:t>
            </a:r>
            <a:endParaRPr lang="en-US" dirty="0"/>
          </a:p>
        </p:txBody>
      </p:sp>
      <p:sp>
        <p:nvSpPr>
          <p:cNvPr id="5" name="TextBox 4"/>
          <p:cNvSpPr txBox="1"/>
          <p:nvPr/>
        </p:nvSpPr>
        <p:spPr>
          <a:xfrm>
            <a:off x="323528" y="2204864"/>
            <a:ext cx="7632848" cy="3539430"/>
          </a:xfrm>
          <a:prstGeom prst="rect">
            <a:avLst/>
          </a:prstGeom>
          <a:noFill/>
        </p:spPr>
        <p:txBody>
          <a:bodyPr wrap="square" rtlCol="0">
            <a:spAutoFit/>
          </a:bodyPr>
          <a:lstStyle/>
          <a:p>
            <a:r>
              <a:rPr lang="en-US" sz="1600" dirty="0" smtClean="0"/>
              <a:t>Note the following important features:</a:t>
            </a:r>
          </a:p>
          <a:p>
            <a:endParaRPr lang="en-US" sz="1600" dirty="0"/>
          </a:p>
          <a:p>
            <a:r>
              <a:rPr lang="en-US" sz="1600" dirty="0" smtClean="0"/>
              <a:t>	the perturbed tune increases if q &gt; 0, which corresponds to a focusing 	quadrupole i.e. focus more means more oscillations. So we get a positive tune 	shift for increased particle focusing</a:t>
            </a:r>
          </a:p>
          <a:p>
            <a:endParaRPr lang="en-US" sz="1600" dirty="0"/>
          </a:p>
          <a:p>
            <a:r>
              <a:rPr lang="en-US" sz="1600" dirty="0" smtClean="0"/>
              <a:t>	This means a pure quadrupole field error would shift the tune one way in one 	plane and the other way in the other plane</a:t>
            </a:r>
          </a:p>
          <a:p>
            <a:endParaRPr lang="en-US" sz="1600" dirty="0"/>
          </a:p>
          <a:p>
            <a:r>
              <a:rPr lang="en-US" sz="1600" dirty="0" smtClean="0"/>
              <a:t>	However, we can also get tune shifts from space-charge,  beam-beam effects	 	and electron clouds, which can cause same-sign tune shift in both planes</a:t>
            </a:r>
          </a:p>
          <a:p>
            <a:endParaRPr lang="en-US" sz="1600" dirty="0"/>
          </a:p>
          <a:p>
            <a:r>
              <a:rPr lang="en-US" sz="1600" dirty="0" smtClean="0"/>
              <a:t>	The effect of the quadrupole error in proportional to the local beta function. 	This is a common feature that the beta function magnifies local field errors.</a:t>
            </a:r>
            <a:endParaRPr lang="en-US" sz="1600" dirty="0"/>
          </a:p>
        </p:txBody>
      </p:sp>
      <p:pic>
        <p:nvPicPr>
          <p:cNvPr id="6" name="Picture 5"/>
          <p:cNvPicPr>
            <a:picLocks noChangeAspect="1"/>
          </p:cNvPicPr>
          <p:nvPr/>
        </p:nvPicPr>
        <p:blipFill>
          <a:blip r:embed="rId2"/>
          <a:stretch>
            <a:fillRect/>
          </a:stretch>
        </p:blipFill>
        <p:spPr>
          <a:xfrm>
            <a:off x="2627784" y="1177730"/>
            <a:ext cx="3242196" cy="739102"/>
          </a:xfrm>
          <a:prstGeom prst="rect">
            <a:avLst/>
          </a:prstGeom>
        </p:spPr>
      </p:pic>
    </p:spTree>
    <p:extLst>
      <p:ext uri="{BB962C8B-B14F-4D97-AF65-F5344CB8AC3E}">
        <p14:creationId xmlns:p14="http://schemas.microsoft.com/office/powerpoint/2010/main" val="24091281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A distribution of quadrupole errors</a:t>
            </a:r>
            <a:endParaRPr lang="en-US" dirty="0"/>
          </a:p>
        </p:txBody>
      </p:sp>
      <p:sp>
        <p:nvSpPr>
          <p:cNvPr id="9" name="TextBox 8"/>
          <p:cNvSpPr txBox="1"/>
          <p:nvPr/>
        </p:nvSpPr>
        <p:spPr>
          <a:xfrm>
            <a:off x="395536" y="908720"/>
            <a:ext cx="7920880" cy="646331"/>
          </a:xfrm>
          <a:prstGeom prst="rect">
            <a:avLst/>
          </a:prstGeom>
          <a:noFill/>
        </p:spPr>
        <p:txBody>
          <a:bodyPr wrap="square" rtlCol="0">
            <a:spAutoFit/>
          </a:bodyPr>
          <a:lstStyle/>
          <a:p>
            <a:r>
              <a:rPr lang="en-US" dirty="0" smtClean="0"/>
              <a:t>If we have a distribution of quadrupole errors around the ring, the approximate tune shift can be calculated from</a:t>
            </a:r>
            <a:endParaRPr lang="en-US" dirty="0"/>
          </a:p>
        </p:txBody>
      </p:sp>
      <p:sp>
        <p:nvSpPr>
          <p:cNvPr id="10" name="TextBox 9"/>
          <p:cNvSpPr txBox="1"/>
          <p:nvPr/>
        </p:nvSpPr>
        <p:spPr>
          <a:xfrm>
            <a:off x="467544" y="2636912"/>
            <a:ext cx="7920880" cy="3139321"/>
          </a:xfrm>
          <a:prstGeom prst="rect">
            <a:avLst/>
          </a:prstGeom>
          <a:noFill/>
        </p:spPr>
        <p:txBody>
          <a:bodyPr wrap="square" rtlCol="0">
            <a:spAutoFit/>
          </a:bodyPr>
          <a:lstStyle/>
          <a:p>
            <a:r>
              <a:rPr lang="en-US" dirty="0" smtClean="0"/>
              <a:t>This can also be used to measure the beta functions. </a:t>
            </a:r>
          </a:p>
          <a:p>
            <a:endParaRPr lang="en-US" dirty="0" smtClean="0"/>
          </a:p>
          <a:p>
            <a:endParaRPr lang="en-US" dirty="0"/>
          </a:p>
          <a:p>
            <a:r>
              <a:rPr lang="en-US" dirty="0" smtClean="0"/>
              <a:t>We vary a single quadrupole in the ring, and measure the tune, as the response is proportional to the beta function. </a:t>
            </a:r>
          </a:p>
          <a:p>
            <a:endParaRPr lang="en-US" dirty="0"/>
          </a:p>
          <a:p>
            <a:r>
              <a:rPr lang="en-US" dirty="0" smtClean="0"/>
              <a:t>In general the beta function tells you how sensitive the beam is to perturbations.</a:t>
            </a:r>
            <a:endParaRPr lang="en-US" dirty="0"/>
          </a:p>
          <a:p>
            <a:endParaRPr lang="en-US" dirty="0" smtClean="0"/>
          </a:p>
          <a:p>
            <a:r>
              <a:rPr lang="en-US" dirty="0" smtClean="0"/>
              <a:t>For example, for LHC luminosity upgrades we may have to live with very large beta functions in the arcs of the LHC. This means the proton beams will be sensitive to field errors.</a:t>
            </a:r>
            <a:endParaRPr lang="en-US" dirty="0"/>
          </a:p>
        </p:txBody>
      </p:sp>
      <p:pic>
        <p:nvPicPr>
          <p:cNvPr id="11" name="Picture 10"/>
          <p:cNvPicPr>
            <a:picLocks noChangeAspect="1"/>
          </p:cNvPicPr>
          <p:nvPr/>
        </p:nvPicPr>
        <p:blipFill>
          <a:blip r:embed="rId2"/>
          <a:stretch>
            <a:fillRect/>
          </a:stretch>
        </p:blipFill>
        <p:spPr>
          <a:xfrm>
            <a:off x="2483768" y="1700808"/>
            <a:ext cx="3384376" cy="760534"/>
          </a:xfrm>
          <a:prstGeom prst="rect">
            <a:avLst/>
          </a:prstGeom>
        </p:spPr>
      </p:pic>
    </p:spTree>
    <p:extLst>
      <p:ext uri="{BB962C8B-B14F-4D97-AF65-F5344CB8AC3E}">
        <p14:creationId xmlns:p14="http://schemas.microsoft.com/office/powerpoint/2010/main" val="18612554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a:t> </a:t>
            </a:r>
            <a:r>
              <a:rPr lang="en-US" dirty="0" smtClean="0"/>
              <a:t>Beta beat</a:t>
            </a:r>
            <a:endParaRPr lang="en-US" dirty="0"/>
          </a:p>
        </p:txBody>
      </p:sp>
      <p:sp>
        <p:nvSpPr>
          <p:cNvPr id="6" name="TextBox 5"/>
          <p:cNvSpPr txBox="1"/>
          <p:nvPr/>
        </p:nvSpPr>
        <p:spPr>
          <a:xfrm>
            <a:off x="395536" y="1052736"/>
            <a:ext cx="6614712" cy="830997"/>
          </a:xfrm>
          <a:prstGeom prst="rect">
            <a:avLst/>
          </a:prstGeom>
          <a:noFill/>
        </p:spPr>
        <p:txBody>
          <a:bodyPr wrap="none" rtlCol="0">
            <a:spAutoFit/>
          </a:bodyPr>
          <a:lstStyle/>
          <a:p>
            <a:r>
              <a:rPr lang="en-US" sz="1600" dirty="0" smtClean="0"/>
              <a:t>What about the change in beta function due to our quadrupole error q at s</a:t>
            </a:r>
            <a:r>
              <a:rPr lang="en-US" sz="1600" baseline="-25000" dirty="0" smtClean="0"/>
              <a:t>0</a:t>
            </a:r>
            <a:r>
              <a:rPr lang="en-US" sz="1600" dirty="0" smtClean="0"/>
              <a:t>?</a:t>
            </a:r>
          </a:p>
          <a:p>
            <a:endParaRPr lang="en-US" sz="1600" dirty="0"/>
          </a:p>
          <a:p>
            <a:r>
              <a:rPr lang="en-US" sz="1600" dirty="0" smtClean="0"/>
              <a:t>Skipping the derivation (which is short and standard), we obtain</a:t>
            </a:r>
            <a:endParaRPr lang="en-US" sz="1600" dirty="0"/>
          </a:p>
        </p:txBody>
      </p:sp>
      <p:pic>
        <p:nvPicPr>
          <p:cNvPr id="7" name="Picture 6"/>
          <p:cNvPicPr>
            <a:picLocks noChangeAspect="1"/>
          </p:cNvPicPr>
          <p:nvPr/>
        </p:nvPicPr>
        <p:blipFill>
          <a:blip r:embed="rId2"/>
          <a:stretch>
            <a:fillRect/>
          </a:stretch>
        </p:blipFill>
        <p:spPr>
          <a:xfrm>
            <a:off x="755576" y="2204864"/>
            <a:ext cx="7128792" cy="852579"/>
          </a:xfrm>
          <a:prstGeom prst="rect">
            <a:avLst/>
          </a:prstGeom>
        </p:spPr>
      </p:pic>
      <p:sp>
        <p:nvSpPr>
          <p:cNvPr id="8" name="TextBox 7"/>
          <p:cNvSpPr txBox="1"/>
          <p:nvPr/>
        </p:nvSpPr>
        <p:spPr>
          <a:xfrm>
            <a:off x="395536" y="3429000"/>
            <a:ext cx="8280920" cy="2062103"/>
          </a:xfrm>
          <a:prstGeom prst="rect">
            <a:avLst/>
          </a:prstGeom>
          <a:noFill/>
        </p:spPr>
        <p:txBody>
          <a:bodyPr wrap="square" rtlCol="0">
            <a:spAutoFit/>
          </a:bodyPr>
          <a:lstStyle/>
          <a:p>
            <a:r>
              <a:rPr lang="en-US" sz="1600" dirty="0" smtClean="0"/>
              <a:t>Note the beta perturbation is a function of s, so is a ‘beta wave’ around the ring</a:t>
            </a:r>
          </a:p>
          <a:p>
            <a:r>
              <a:rPr lang="en-US" sz="1600" dirty="0" smtClean="0"/>
              <a:t>The distortion oscillates at twice the betatron frequency, which is why it’s called a beta beat.</a:t>
            </a:r>
          </a:p>
          <a:p>
            <a:endParaRPr lang="en-US" sz="1600" dirty="0" smtClean="0"/>
          </a:p>
          <a:p>
            <a:r>
              <a:rPr lang="en-US" sz="1600" dirty="0" smtClean="0"/>
              <a:t>Note also the strength of the distortion is proportional to quad error and also the beta function at the position of the quadrupole error.</a:t>
            </a:r>
          </a:p>
          <a:p>
            <a:endParaRPr lang="en-US" sz="1600" dirty="0"/>
          </a:p>
          <a:p>
            <a:r>
              <a:rPr lang="en-US" sz="1600" dirty="0" smtClean="0"/>
              <a:t>Finally, we have a sin(2 pi nu) term in the denominator. This means the expression will get very large whenever the tune approaches a half-integer. This is </a:t>
            </a:r>
            <a:r>
              <a:rPr lang="en-US" sz="1600" b="1" dirty="0" smtClean="0"/>
              <a:t>resonance</a:t>
            </a:r>
            <a:endParaRPr lang="en-US" sz="1600" b="1" dirty="0"/>
          </a:p>
        </p:txBody>
      </p:sp>
    </p:spTree>
    <p:extLst>
      <p:ext uri="{BB962C8B-B14F-4D97-AF65-F5344CB8AC3E}">
        <p14:creationId xmlns:p14="http://schemas.microsoft.com/office/powerpoint/2010/main" val="16446519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Beta beat at the LHC</a:t>
            </a:r>
            <a:endParaRPr lang="en-US" dirty="0"/>
          </a:p>
        </p:txBody>
      </p:sp>
      <p:pic>
        <p:nvPicPr>
          <p:cNvPr id="5" name="Picture 4"/>
          <p:cNvPicPr>
            <a:picLocks noChangeAspect="1"/>
          </p:cNvPicPr>
          <p:nvPr/>
        </p:nvPicPr>
        <p:blipFill>
          <a:blip r:embed="rId2"/>
          <a:stretch>
            <a:fillRect/>
          </a:stretch>
        </p:blipFill>
        <p:spPr>
          <a:xfrm>
            <a:off x="395536" y="764704"/>
            <a:ext cx="8460432" cy="5987056"/>
          </a:xfrm>
          <a:prstGeom prst="rect">
            <a:avLst/>
          </a:prstGeom>
        </p:spPr>
      </p:pic>
    </p:spTree>
    <p:extLst>
      <p:ext uri="{BB962C8B-B14F-4D97-AF65-F5344CB8AC3E}">
        <p14:creationId xmlns:p14="http://schemas.microsoft.com/office/powerpoint/2010/main" val="12572189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ctrTitle"/>
          </p:nvPr>
        </p:nvSpPr>
        <p:spPr>
          <a:xfrm>
            <a:off x="228600" y="4114800"/>
            <a:ext cx="8772556" cy="533400"/>
          </a:xfrm>
        </p:spPr>
        <p:txBody>
          <a:bodyPr>
            <a:normAutofit/>
          </a:bodyPr>
          <a:lstStyle>
            <a:extLst/>
          </a:lstStyle>
          <a:p>
            <a:r>
              <a:rPr lang="en-US" dirty="0" smtClean="0"/>
              <a:t>Part SIX- dispersion, chromaticity, EMITTANCE</a:t>
            </a:r>
            <a:endParaRPr lang="en-US" dirty="0"/>
          </a:p>
        </p:txBody>
      </p:sp>
    </p:spTree>
    <p:extLst>
      <p:ext uri="{BB962C8B-B14F-4D97-AF65-F5344CB8AC3E}">
        <p14:creationId xmlns:p14="http://schemas.microsoft.com/office/powerpoint/2010/main" val="376136502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What happens for a particle momentum not quite at the design value?</a:t>
            </a:r>
            <a:endParaRPr lang="en-US" dirty="0"/>
          </a:p>
        </p:txBody>
      </p:sp>
      <p:sp>
        <p:nvSpPr>
          <p:cNvPr id="4" name="Content Placeholder 3"/>
          <p:cNvSpPr>
            <a:spLocks noGrp="1"/>
          </p:cNvSpPr>
          <p:nvPr>
            <p:ph sz="quarter" idx="15"/>
          </p:nvPr>
        </p:nvSpPr>
        <p:spPr>
          <a:xfrm>
            <a:off x="304800" y="714356"/>
            <a:ext cx="8077200" cy="1418500"/>
          </a:xfrm>
        </p:spPr>
        <p:txBody>
          <a:bodyPr/>
          <a:lstStyle/>
          <a:p>
            <a:r>
              <a:rPr lang="en-US" dirty="0" smtClean="0"/>
              <a:t>So far we have considered beam motion when the particles have the design momentum p.</a:t>
            </a:r>
          </a:p>
          <a:p>
            <a:r>
              <a:rPr lang="en-US" dirty="0" smtClean="0"/>
              <a:t>We refer to these particles as </a:t>
            </a:r>
            <a:r>
              <a:rPr lang="en-US" b="1" dirty="0" smtClean="0"/>
              <a:t>on-momentum </a:t>
            </a:r>
            <a:r>
              <a:rPr lang="en-US" dirty="0" smtClean="0"/>
              <a:t>particles</a:t>
            </a:r>
          </a:p>
          <a:p>
            <a:endParaRPr lang="en-US" dirty="0"/>
          </a:p>
          <a:p>
            <a:r>
              <a:rPr lang="en-US" dirty="0" smtClean="0"/>
              <a:t>However, in general, a particle’s momentum will be p + (something small)</a:t>
            </a:r>
            <a:endParaRPr lang="en-US" dirty="0"/>
          </a:p>
        </p:txBody>
      </p:sp>
      <p:pic>
        <p:nvPicPr>
          <p:cNvPr id="5" name="Picture 4"/>
          <p:cNvPicPr>
            <a:picLocks noChangeAspect="1"/>
          </p:cNvPicPr>
          <p:nvPr/>
        </p:nvPicPr>
        <p:blipFill>
          <a:blip r:embed="rId2"/>
          <a:stretch>
            <a:fillRect/>
          </a:stretch>
        </p:blipFill>
        <p:spPr>
          <a:xfrm>
            <a:off x="2699792" y="2261826"/>
            <a:ext cx="2848620" cy="375086"/>
          </a:xfrm>
          <a:prstGeom prst="rect">
            <a:avLst/>
          </a:prstGeom>
        </p:spPr>
      </p:pic>
      <p:pic>
        <p:nvPicPr>
          <p:cNvPr id="6" name="Picture 5"/>
          <p:cNvPicPr>
            <a:picLocks noChangeAspect="1"/>
          </p:cNvPicPr>
          <p:nvPr/>
        </p:nvPicPr>
        <p:blipFill>
          <a:blip r:embed="rId3"/>
          <a:stretch>
            <a:fillRect/>
          </a:stretch>
        </p:blipFill>
        <p:spPr>
          <a:xfrm>
            <a:off x="6660232" y="2276872"/>
            <a:ext cx="1354460" cy="371222"/>
          </a:xfrm>
          <a:prstGeom prst="rect">
            <a:avLst/>
          </a:prstGeom>
          <a:ln>
            <a:solidFill>
              <a:schemeClr val="tx1"/>
            </a:solidFill>
          </a:ln>
        </p:spPr>
      </p:pic>
      <p:pic>
        <p:nvPicPr>
          <p:cNvPr id="7" name="Picture 6"/>
          <p:cNvPicPr>
            <a:picLocks noChangeAspect="1"/>
          </p:cNvPicPr>
          <p:nvPr/>
        </p:nvPicPr>
        <p:blipFill>
          <a:blip r:embed="rId4"/>
          <a:stretch>
            <a:fillRect/>
          </a:stretch>
        </p:blipFill>
        <p:spPr>
          <a:xfrm>
            <a:off x="3203848" y="2924944"/>
            <a:ext cx="1501087" cy="609352"/>
          </a:xfrm>
          <a:prstGeom prst="rect">
            <a:avLst/>
          </a:prstGeom>
        </p:spPr>
      </p:pic>
      <p:sp>
        <p:nvSpPr>
          <p:cNvPr id="8" name="TextBox 7"/>
          <p:cNvSpPr txBox="1"/>
          <p:nvPr/>
        </p:nvSpPr>
        <p:spPr>
          <a:xfrm>
            <a:off x="467544" y="3645024"/>
            <a:ext cx="7776864" cy="338554"/>
          </a:xfrm>
          <a:prstGeom prst="rect">
            <a:avLst/>
          </a:prstGeom>
          <a:noFill/>
        </p:spPr>
        <p:txBody>
          <a:bodyPr wrap="square" rtlCol="0">
            <a:spAutoFit/>
          </a:bodyPr>
          <a:lstStyle/>
          <a:p>
            <a:r>
              <a:rPr lang="en-US" sz="1600" dirty="0" smtClean="0"/>
              <a:t>How do we introduce this into our formalism. Recall we had</a:t>
            </a:r>
            <a:endParaRPr lang="en-US" sz="1600" dirty="0"/>
          </a:p>
        </p:txBody>
      </p:sp>
      <p:pic>
        <p:nvPicPr>
          <p:cNvPr id="9" name="Picture 8"/>
          <p:cNvPicPr>
            <a:picLocks noChangeAspect="1"/>
          </p:cNvPicPr>
          <p:nvPr/>
        </p:nvPicPr>
        <p:blipFill>
          <a:blip r:embed="rId5"/>
          <a:stretch>
            <a:fillRect/>
          </a:stretch>
        </p:blipFill>
        <p:spPr>
          <a:xfrm>
            <a:off x="1979712" y="3961639"/>
            <a:ext cx="4211331" cy="763505"/>
          </a:xfrm>
          <a:prstGeom prst="rect">
            <a:avLst/>
          </a:prstGeom>
        </p:spPr>
      </p:pic>
      <p:pic>
        <p:nvPicPr>
          <p:cNvPr id="10" name="Picture 9"/>
          <p:cNvPicPr>
            <a:picLocks noChangeAspect="1"/>
          </p:cNvPicPr>
          <p:nvPr/>
        </p:nvPicPr>
        <p:blipFill>
          <a:blip r:embed="rId6"/>
          <a:stretch>
            <a:fillRect/>
          </a:stretch>
        </p:blipFill>
        <p:spPr>
          <a:xfrm>
            <a:off x="2051720" y="6066096"/>
            <a:ext cx="4320480" cy="747280"/>
          </a:xfrm>
          <a:prstGeom prst="rect">
            <a:avLst/>
          </a:prstGeom>
        </p:spPr>
      </p:pic>
      <p:pic>
        <p:nvPicPr>
          <p:cNvPr id="12" name="Picture 11"/>
          <p:cNvPicPr>
            <a:picLocks noChangeAspect="1"/>
          </p:cNvPicPr>
          <p:nvPr/>
        </p:nvPicPr>
        <p:blipFill>
          <a:blip r:embed="rId7"/>
          <a:stretch>
            <a:fillRect/>
          </a:stretch>
        </p:blipFill>
        <p:spPr>
          <a:xfrm>
            <a:off x="2267744" y="5085640"/>
            <a:ext cx="3528392" cy="647616"/>
          </a:xfrm>
          <a:prstGeom prst="rect">
            <a:avLst/>
          </a:prstGeom>
        </p:spPr>
      </p:pic>
      <p:pic>
        <p:nvPicPr>
          <p:cNvPr id="14" name="Picture 13"/>
          <p:cNvPicPr>
            <a:picLocks noChangeAspect="1"/>
          </p:cNvPicPr>
          <p:nvPr/>
        </p:nvPicPr>
        <p:blipFill>
          <a:blip r:embed="rId8"/>
          <a:stretch>
            <a:fillRect/>
          </a:stretch>
        </p:blipFill>
        <p:spPr>
          <a:xfrm rot="16200000">
            <a:off x="7467089" y="5142424"/>
            <a:ext cx="2705348" cy="286613"/>
          </a:xfrm>
          <a:prstGeom prst="rect">
            <a:avLst/>
          </a:prstGeom>
        </p:spPr>
      </p:pic>
      <p:sp>
        <p:nvSpPr>
          <p:cNvPr id="13" name="TextBox 12"/>
          <p:cNvSpPr txBox="1"/>
          <p:nvPr/>
        </p:nvSpPr>
        <p:spPr>
          <a:xfrm>
            <a:off x="539552" y="4746630"/>
            <a:ext cx="7776864" cy="338554"/>
          </a:xfrm>
          <a:prstGeom prst="rect">
            <a:avLst/>
          </a:prstGeom>
          <a:noFill/>
        </p:spPr>
        <p:txBody>
          <a:bodyPr wrap="square" rtlCol="0">
            <a:spAutoFit/>
          </a:bodyPr>
          <a:lstStyle/>
          <a:p>
            <a:r>
              <a:rPr lang="en-US" sz="1600" dirty="0" smtClean="0"/>
              <a:t>Which we can write as</a:t>
            </a:r>
            <a:endParaRPr lang="en-US" sz="1600" dirty="0"/>
          </a:p>
        </p:txBody>
      </p:sp>
      <p:sp>
        <p:nvSpPr>
          <p:cNvPr id="15" name="TextBox 14"/>
          <p:cNvSpPr txBox="1"/>
          <p:nvPr/>
        </p:nvSpPr>
        <p:spPr>
          <a:xfrm>
            <a:off x="467544" y="5733256"/>
            <a:ext cx="7776864" cy="338554"/>
          </a:xfrm>
          <a:prstGeom prst="rect">
            <a:avLst/>
          </a:prstGeom>
          <a:noFill/>
        </p:spPr>
        <p:txBody>
          <a:bodyPr wrap="square" rtlCol="0">
            <a:spAutoFit/>
          </a:bodyPr>
          <a:lstStyle/>
          <a:p>
            <a:r>
              <a:rPr lang="en-US" sz="1600" dirty="0" smtClean="0"/>
              <a:t>And expanding the right hand side and keeping small terms. </a:t>
            </a:r>
            <a:endParaRPr lang="en-US" sz="1600" dirty="0"/>
          </a:p>
        </p:txBody>
      </p:sp>
      <p:sp>
        <p:nvSpPr>
          <p:cNvPr id="2" name="TextBox 1"/>
          <p:cNvSpPr txBox="1"/>
          <p:nvPr/>
        </p:nvSpPr>
        <p:spPr>
          <a:xfrm>
            <a:off x="395536" y="2924944"/>
            <a:ext cx="1800200" cy="307777"/>
          </a:xfrm>
          <a:prstGeom prst="rect">
            <a:avLst/>
          </a:prstGeom>
          <a:noFill/>
        </p:spPr>
        <p:txBody>
          <a:bodyPr wrap="square" rtlCol="0">
            <a:spAutoFit/>
          </a:bodyPr>
          <a:lstStyle/>
          <a:p>
            <a:r>
              <a:rPr lang="en-US" sz="1400" dirty="0" smtClean="0">
                <a:solidFill>
                  <a:srgbClr val="FF0000"/>
                </a:solidFill>
              </a:rPr>
              <a:t>See relativity course</a:t>
            </a:r>
            <a:endParaRPr lang="en-US" sz="1400" dirty="0">
              <a:solidFill>
                <a:srgbClr val="FF0000"/>
              </a:solidFill>
            </a:endParaRPr>
          </a:p>
        </p:txBody>
      </p:sp>
      <p:cxnSp>
        <p:nvCxnSpPr>
          <p:cNvPr id="16" name="Straight Arrow Connector 15"/>
          <p:cNvCxnSpPr/>
          <p:nvPr/>
        </p:nvCxnSpPr>
        <p:spPr>
          <a:xfrm>
            <a:off x="1979712" y="3068960"/>
            <a:ext cx="115212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276171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The inhomogeneous equation of motion</a:t>
            </a:r>
            <a:endParaRPr lang="en-US" dirty="0"/>
          </a:p>
        </p:txBody>
      </p:sp>
      <p:pic>
        <p:nvPicPr>
          <p:cNvPr id="5" name="Picture 4"/>
          <p:cNvPicPr>
            <a:picLocks noChangeAspect="1"/>
          </p:cNvPicPr>
          <p:nvPr/>
        </p:nvPicPr>
        <p:blipFill>
          <a:blip r:embed="rId2"/>
          <a:stretch>
            <a:fillRect/>
          </a:stretch>
        </p:blipFill>
        <p:spPr>
          <a:xfrm>
            <a:off x="2987824" y="1331696"/>
            <a:ext cx="2145680" cy="312560"/>
          </a:xfrm>
          <a:prstGeom prst="rect">
            <a:avLst/>
          </a:prstGeom>
        </p:spPr>
      </p:pic>
      <p:pic>
        <p:nvPicPr>
          <p:cNvPr id="6" name="Picture 5"/>
          <p:cNvPicPr>
            <a:picLocks noChangeAspect="1"/>
          </p:cNvPicPr>
          <p:nvPr/>
        </p:nvPicPr>
        <p:blipFill>
          <a:blip r:embed="rId3"/>
          <a:stretch>
            <a:fillRect/>
          </a:stretch>
        </p:blipFill>
        <p:spPr>
          <a:xfrm>
            <a:off x="1966382" y="2348880"/>
            <a:ext cx="2070233" cy="288032"/>
          </a:xfrm>
          <a:prstGeom prst="rect">
            <a:avLst/>
          </a:prstGeom>
        </p:spPr>
      </p:pic>
      <p:pic>
        <p:nvPicPr>
          <p:cNvPr id="7" name="Picture 6"/>
          <p:cNvPicPr>
            <a:picLocks noChangeAspect="1"/>
          </p:cNvPicPr>
          <p:nvPr/>
        </p:nvPicPr>
        <p:blipFill>
          <a:blip r:embed="rId4"/>
          <a:stretch>
            <a:fillRect/>
          </a:stretch>
        </p:blipFill>
        <p:spPr>
          <a:xfrm>
            <a:off x="3563888" y="4365104"/>
            <a:ext cx="1269628" cy="689467"/>
          </a:xfrm>
          <a:prstGeom prst="rect">
            <a:avLst/>
          </a:prstGeom>
        </p:spPr>
      </p:pic>
      <p:pic>
        <p:nvPicPr>
          <p:cNvPr id="9" name="Picture 8"/>
          <p:cNvPicPr>
            <a:picLocks noChangeAspect="1"/>
          </p:cNvPicPr>
          <p:nvPr/>
        </p:nvPicPr>
        <p:blipFill>
          <a:blip r:embed="rId5"/>
          <a:stretch>
            <a:fillRect/>
          </a:stretch>
        </p:blipFill>
        <p:spPr>
          <a:xfrm>
            <a:off x="1259632" y="5782580"/>
            <a:ext cx="3026296" cy="814772"/>
          </a:xfrm>
          <a:prstGeom prst="rect">
            <a:avLst/>
          </a:prstGeom>
        </p:spPr>
      </p:pic>
      <p:pic>
        <p:nvPicPr>
          <p:cNvPr id="10" name="Picture 9"/>
          <p:cNvPicPr>
            <a:picLocks noChangeAspect="1"/>
          </p:cNvPicPr>
          <p:nvPr/>
        </p:nvPicPr>
        <p:blipFill>
          <a:blip r:embed="rId6"/>
          <a:stretch>
            <a:fillRect/>
          </a:stretch>
        </p:blipFill>
        <p:spPr>
          <a:xfrm>
            <a:off x="4932040" y="5805264"/>
            <a:ext cx="2475880" cy="716237"/>
          </a:xfrm>
          <a:prstGeom prst="rect">
            <a:avLst/>
          </a:prstGeom>
        </p:spPr>
      </p:pic>
      <p:pic>
        <p:nvPicPr>
          <p:cNvPr id="11" name="Picture 10"/>
          <p:cNvPicPr>
            <a:picLocks noChangeAspect="1"/>
          </p:cNvPicPr>
          <p:nvPr/>
        </p:nvPicPr>
        <p:blipFill>
          <a:blip r:embed="rId7"/>
          <a:stretch>
            <a:fillRect/>
          </a:stretch>
        </p:blipFill>
        <p:spPr>
          <a:xfrm>
            <a:off x="4644008" y="2167811"/>
            <a:ext cx="2556148" cy="620424"/>
          </a:xfrm>
          <a:prstGeom prst="rect">
            <a:avLst/>
          </a:prstGeom>
        </p:spPr>
      </p:pic>
      <p:pic>
        <p:nvPicPr>
          <p:cNvPr id="12" name="Picture 11"/>
          <p:cNvPicPr>
            <a:picLocks noChangeAspect="1"/>
          </p:cNvPicPr>
          <p:nvPr/>
        </p:nvPicPr>
        <p:blipFill>
          <a:blip r:embed="rId8"/>
          <a:stretch>
            <a:fillRect/>
          </a:stretch>
        </p:blipFill>
        <p:spPr>
          <a:xfrm>
            <a:off x="1187624" y="3247216"/>
            <a:ext cx="6552728" cy="773719"/>
          </a:xfrm>
          <a:prstGeom prst="rect">
            <a:avLst/>
          </a:prstGeom>
        </p:spPr>
      </p:pic>
      <p:sp>
        <p:nvSpPr>
          <p:cNvPr id="4" name="TextBox 3"/>
          <p:cNvSpPr txBox="1"/>
          <p:nvPr/>
        </p:nvSpPr>
        <p:spPr>
          <a:xfrm>
            <a:off x="323528" y="836712"/>
            <a:ext cx="8064896" cy="338554"/>
          </a:xfrm>
          <a:prstGeom prst="rect">
            <a:avLst/>
          </a:prstGeom>
          <a:noFill/>
        </p:spPr>
        <p:txBody>
          <a:bodyPr wrap="square" rtlCol="0">
            <a:spAutoFit/>
          </a:bodyPr>
          <a:lstStyle/>
          <a:p>
            <a:r>
              <a:rPr lang="en-US" sz="1600" dirty="0" smtClean="0"/>
              <a:t>Now we write the momenta in terms of the deviation ‘delta’</a:t>
            </a:r>
            <a:endParaRPr lang="en-US" sz="1600" dirty="0"/>
          </a:p>
        </p:txBody>
      </p:sp>
      <p:sp>
        <p:nvSpPr>
          <p:cNvPr id="13" name="TextBox 12"/>
          <p:cNvSpPr txBox="1"/>
          <p:nvPr/>
        </p:nvSpPr>
        <p:spPr>
          <a:xfrm>
            <a:off x="323528" y="1700808"/>
            <a:ext cx="8064896" cy="338554"/>
          </a:xfrm>
          <a:prstGeom prst="rect">
            <a:avLst/>
          </a:prstGeom>
          <a:noFill/>
        </p:spPr>
        <p:txBody>
          <a:bodyPr wrap="square" rtlCol="0">
            <a:spAutoFit/>
          </a:bodyPr>
          <a:lstStyle/>
          <a:p>
            <a:r>
              <a:rPr lang="en-US" sz="1600" dirty="0"/>
              <a:t>E</a:t>
            </a:r>
            <a:r>
              <a:rPr lang="en-US" sz="1600" dirty="0" smtClean="0"/>
              <a:t>xpand the vertical magnetic field and binomially approximate the momentum term (linear!) </a:t>
            </a:r>
            <a:endParaRPr lang="en-US" sz="1600" dirty="0"/>
          </a:p>
        </p:txBody>
      </p:sp>
      <p:sp>
        <p:nvSpPr>
          <p:cNvPr id="14" name="TextBox 13"/>
          <p:cNvSpPr txBox="1"/>
          <p:nvPr/>
        </p:nvSpPr>
        <p:spPr>
          <a:xfrm>
            <a:off x="323528" y="2852936"/>
            <a:ext cx="8064896" cy="338554"/>
          </a:xfrm>
          <a:prstGeom prst="rect">
            <a:avLst/>
          </a:prstGeom>
          <a:noFill/>
        </p:spPr>
        <p:txBody>
          <a:bodyPr wrap="square" rtlCol="0">
            <a:spAutoFit/>
          </a:bodyPr>
          <a:lstStyle/>
          <a:p>
            <a:r>
              <a:rPr lang="en-US" sz="1600" dirty="0" smtClean="0"/>
              <a:t>If we plug these results back into the equation of motion we get the following</a:t>
            </a:r>
            <a:endParaRPr lang="en-US" sz="1600" dirty="0"/>
          </a:p>
        </p:txBody>
      </p:sp>
      <p:sp>
        <p:nvSpPr>
          <p:cNvPr id="15" name="TextBox 14"/>
          <p:cNvSpPr txBox="1"/>
          <p:nvPr/>
        </p:nvSpPr>
        <p:spPr>
          <a:xfrm>
            <a:off x="323528" y="4005064"/>
            <a:ext cx="8064896" cy="338554"/>
          </a:xfrm>
          <a:prstGeom prst="rect">
            <a:avLst/>
          </a:prstGeom>
          <a:noFill/>
        </p:spPr>
        <p:txBody>
          <a:bodyPr wrap="square" rtlCol="0">
            <a:spAutoFit/>
          </a:bodyPr>
          <a:lstStyle/>
          <a:p>
            <a:r>
              <a:rPr lang="en-US" sz="1600" dirty="0" smtClean="0"/>
              <a:t>Now we expand all of the brackets, keeping only terms linear in x and delta, and using</a:t>
            </a:r>
            <a:endParaRPr lang="en-US" sz="1600" dirty="0"/>
          </a:p>
        </p:txBody>
      </p:sp>
      <p:sp>
        <p:nvSpPr>
          <p:cNvPr id="16" name="TextBox 15"/>
          <p:cNvSpPr txBox="1"/>
          <p:nvPr/>
        </p:nvSpPr>
        <p:spPr>
          <a:xfrm>
            <a:off x="323528" y="5085184"/>
            <a:ext cx="8064896" cy="584776"/>
          </a:xfrm>
          <a:prstGeom prst="rect">
            <a:avLst/>
          </a:prstGeom>
          <a:noFill/>
        </p:spPr>
        <p:txBody>
          <a:bodyPr wrap="square" rtlCol="0">
            <a:spAutoFit/>
          </a:bodyPr>
          <a:lstStyle/>
          <a:p>
            <a:r>
              <a:rPr lang="en-US" sz="1600" dirty="0"/>
              <a:t>w</a:t>
            </a:r>
            <a:r>
              <a:rPr lang="en-US" sz="1600" dirty="0" smtClean="0"/>
              <a:t>e obtain the inhomogeneous equation of motion, like before but with a right-hand side term not containing x or its derivative. This is the inhomogeneous term and leads to dispersion:</a:t>
            </a:r>
            <a:endParaRPr lang="en-US" sz="1600" dirty="0"/>
          </a:p>
        </p:txBody>
      </p:sp>
    </p:spTree>
    <p:extLst>
      <p:ext uri="{BB962C8B-B14F-4D97-AF65-F5344CB8AC3E}">
        <p14:creationId xmlns:p14="http://schemas.microsoft.com/office/powerpoint/2010/main" val="39624582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Homogeneous and inhomogeneous Hill’s equations</a:t>
            </a:r>
            <a:endParaRPr lang="en-US" dirty="0"/>
          </a:p>
        </p:txBody>
      </p:sp>
      <p:sp>
        <p:nvSpPr>
          <p:cNvPr id="4" name="Content Placeholder 3"/>
          <p:cNvSpPr>
            <a:spLocks noGrp="1"/>
          </p:cNvSpPr>
          <p:nvPr>
            <p:ph sz="quarter" idx="15"/>
          </p:nvPr>
        </p:nvSpPr>
        <p:spPr>
          <a:xfrm>
            <a:off x="304800" y="714356"/>
            <a:ext cx="8077200" cy="482396"/>
          </a:xfrm>
        </p:spPr>
        <p:txBody>
          <a:bodyPr/>
          <a:lstStyle/>
          <a:p>
            <a:r>
              <a:rPr lang="en-US" dirty="0" smtClean="0"/>
              <a:t>Now we see a little more structure to Hill’s equations. It now looks like</a:t>
            </a:r>
            <a:endParaRPr lang="en-US" dirty="0"/>
          </a:p>
        </p:txBody>
      </p:sp>
      <p:pic>
        <p:nvPicPr>
          <p:cNvPr id="5" name="Picture 4"/>
          <p:cNvPicPr>
            <a:picLocks noChangeAspect="1"/>
          </p:cNvPicPr>
          <p:nvPr/>
        </p:nvPicPr>
        <p:blipFill>
          <a:blip r:embed="rId2"/>
          <a:stretch>
            <a:fillRect/>
          </a:stretch>
        </p:blipFill>
        <p:spPr>
          <a:xfrm>
            <a:off x="2843808" y="1052736"/>
            <a:ext cx="2738264" cy="737225"/>
          </a:xfrm>
          <a:prstGeom prst="rect">
            <a:avLst/>
          </a:prstGeom>
        </p:spPr>
      </p:pic>
      <p:pic>
        <p:nvPicPr>
          <p:cNvPr id="6" name="Picture 5"/>
          <p:cNvPicPr>
            <a:picLocks noChangeAspect="1"/>
          </p:cNvPicPr>
          <p:nvPr/>
        </p:nvPicPr>
        <p:blipFill>
          <a:blip r:embed="rId3"/>
          <a:stretch>
            <a:fillRect/>
          </a:stretch>
        </p:blipFill>
        <p:spPr>
          <a:xfrm>
            <a:off x="2915816" y="2256658"/>
            <a:ext cx="2544768" cy="380253"/>
          </a:xfrm>
          <a:prstGeom prst="rect">
            <a:avLst/>
          </a:prstGeom>
        </p:spPr>
      </p:pic>
      <p:pic>
        <p:nvPicPr>
          <p:cNvPr id="7" name="Picture 6"/>
          <p:cNvPicPr>
            <a:picLocks noChangeAspect="1"/>
          </p:cNvPicPr>
          <p:nvPr/>
        </p:nvPicPr>
        <p:blipFill>
          <a:blip r:embed="rId4"/>
          <a:stretch>
            <a:fillRect/>
          </a:stretch>
        </p:blipFill>
        <p:spPr>
          <a:xfrm>
            <a:off x="2843808" y="3789040"/>
            <a:ext cx="3123704" cy="368080"/>
          </a:xfrm>
          <a:prstGeom prst="rect">
            <a:avLst/>
          </a:prstGeom>
        </p:spPr>
      </p:pic>
      <p:pic>
        <p:nvPicPr>
          <p:cNvPr id="8" name="Picture 7"/>
          <p:cNvPicPr>
            <a:picLocks noChangeAspect="1"/>
          </p:cNvPicPr>
          <p:nvPr/>
        </p:nvPicPr>
        <p:blipFill>
          <a:blip r:embed="rId5"/>
          <a:stretch>
            <a:fillRect/>
          </a:stretch>
        </p:blipFill>
        <p:spPr>
          <a:xfrm>
            <a:off x="3491880" y="5171828"/>
            <a:ext cx="1900064" cy="285782"/>
          </a:xfrm>
          <a:prstGeom prst="rect">
            <a:avLst/>
          </a:prstGeom>
        </p:spPr>
      </p:pic>
      <p:pic>
        <p:nvPicPr>
          <p:cNvPr id="9" name="Picture 8"/>
          <p:cNvPicPr>
            <a:picLocks noChangeAspect="1"/>
          </p:cNvPicPr>
          <p:nvPr/>
        </p:nvPicPr>
        <p:blipFill>
          <a:blip r:embed="rId6"/>
          <a:stretch>
            <a:fillRect/>
          </a:stretch>
        </p:blipFill>
        <p:spPr>
          <a:xfrm>
            <a:off x="3367123" y="5805264"/>
            <a:ext cx="1796344" cy="732159"/>
          </a:xfrm>
          <a:prstGeom prst="rect">
            <a:avLst/>
          </a:prstGeom>
        </p:spPr>
      </p:pic>
      <p:sp>
        <p:nvSpPr>
          <p:cNvPr id="10" name="Content Placeholder 3"/>
          <p:cNvSpPr txBox="1">
            <a:spLocks/>
          </p:cNvSpPr>
          <p:nvPr/>
        </p:nvSpPr>
        <p:spPr>
          <a:xfrm>
            <a:off x="311224" y="1772816"/>
            <a:ext cx="8077200" cy="482396"/>
          </a:xfrm>
          <a:prstGeom prst="rect">
            <a:avLst/>
          </a:prstGeom>
        </p:spPr>
        <p:txBody>
          <a:bodyPr vert="horz">
            <a:normAutofit/>
          </a:bodyPr>
          <a:lstStyle>
            <a:lvl1pPr marL="0" marR="0" indent="0" algn="l" rtl="0" eaLnBrk="1" latinLnBrk="0" hangingPunct="1">
              <a:spcBef>
                <a:spcPct val="20000"/>
              </a:spcBef>
              <a:buFontTx/>
              <a:buNone/>
              <a:defRPr sz="1600">
                <a:solidFill>
                  <a:schemeClr val="tx1"/>
                </a:solidFill>
                <a:latin typeface="+mn-lt"/>
                <a:ea typeface="+mn-ea"/>
                <a:cs typeface="+mn-cs"/>
              </a:defRPr>
            </a:lvl1pPr>
            <a:lvl2pPr marL="742950" indent="-285750" algn="l" rtl="0" eaLnBrk="1" latinLnBrk="0" hangingPunct="1">
              <a:spcBef>
                <a:spcPct val="20000"/>
              </a:spcBef>
              <a:buFontTx/>
              <a:buNone/>
              <a:defRPr sz="1600">
                <a:solidFill>
                  <a:schemeClr val="tx1"/>
                </a:solidFill>
                <a:latin typeface="+mn-lt"/>
                <a:ea typeface="+mn-ea"/>
                <a:cs typeface="+mn-cs"/>
              </a:defRPr>
            </a:lvl2pPr>
            <a:lvl3pPr marL="1143000" indent="-228600" algn="l" rtl="0" eaLnBrk="1" latinLnBrk="0" hangingPunct="1">
              <a:spcBef>
                <a:spcPct val="20000"/>
              </a:spcBef>
              <a:buFontTx/>
              <a:buNone/>
              <a:defRPr sz="1400">
                <a:solidFill>
                  <a:schemeClr val="tx1"/>
                </a:solidFill>
                <a:latin typeface="+mn-lt"/>
                <a:ea typeface="+mn-ea"/>
                <a:cs typeface="+mn-cs"/>
              </a:defRPr>
            </a:lvl3pPr>
            <a:lvl4pPr marL="1600200" indent="-228600" algn="l" rtl="0" eaLnBrk="1" latinLnBrk="0" hangingPunct="1">
              <a:spcBef>
                <a:spcPct val="20000"/>
              </a:spcBef>
              <a:buFontTx/>
              <a:buNone/>
              <a:defRPr sz="1100">
                <a:solidFill>
                  <a:schemeClr val="tx1"/>
                </a:solidFill>
                <a:latin typeface="+mn-lt"/>
                <a:ea typeface="+mn-ea"/>
                <a:cs typeface="+mn-cs"/>
              </a:defRPr>
            </a:lvl4pPr>
            <a:lvl5pPr marL="2057400" indent="-228600" algn="l" rtl="0" eaLnBrk="1" latinLnBrk="0" hangingPunct="1">
              <a:spcBef>
                <a:spcPct val="20000"/>
              </a:spcBef>
              <a:buFontTx/>
              <a:buNone/>
              <a:defRPr sz="11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a:lstStyle>
          <a:p>
            <a:r>
              <a:rPr lang="en-US" dirty="0" smtClean="0"/>
              <a:t>Which looks like the homogeneous version apart from a term linear in delta (and not x)</a:t>
            </a:r>
            <a:endParaRPr lang="en-US" dirty="0"/>
          </a:p>
        </p:txBody>
      </p:sp>
      <p:sp>
        <p:nvSpPr>
          <p:cNvPr id="11" name="Content Placeholder 3"/>
          <p:cNvSpPr txBox="1">
            <a:spLocks/>
          </p:cNvSpPr>
          <p:nvPr/>
        </p:nvSpPr>
        <p:spPr>
          <a:xfrm>
            <a:off x="323528" y="2708920"/>
            <a:ext cx="8077200" cy="1224136"/>
          </a:xfrm>
          <a:prstGeom prst="rect">
            <a:avLst/>
          </a:prstGeom>
        </p:spPr>
        <p:txBody>
          <a:bodyPr vert="horz">
            <a:normAutofit/>
          </a:bodyPr>
          <a:lstStyle>
            <a:lvl1pPr marL="0" marR="0" indent="0" algn="l" rtl="0" eaLnBrk="1" latinLnBrk="0" hangingPunct="1">
              <a:spcBef>
                <a:spcPct val="20000"/>
              </a:spcBef>
              <a:buFontTx/>
              <a:buNone/>
              <a:defRPr sz="1600">
                <a:solidFill>
                  <a:schemeClr val="tx1"/>
                </a:solidFill>
                <a:latin typeface="+mn-lt"/>
                <a:ea typeface="+mn-ea"/>
                <a:cs typeface="+mn-cs"/>
              </a:defRPr>
            </a:lvl1pPr>
            <a:lvl2pPr marL="742950" indent="-285750" algn="l" rtl="0" eaLnBrk="1" latinLnBrk="0" hangingPunct="1">
              <a:spcBef>
                <a:spcPct val="20000"/>
              </a:spcBef>
              <a:buFontTx/>
              <a:buNone/>
              <a:defRPr sz="1600">
                <a:solidFill>
                  <a:schemeClr val="tx1"/>
                </a:solidFill>
                <a:latin typeface="+mn-lt"/>
                <a:ea typeface="+mn-ea"/>
                <a:cs typeface="+mn-cs"/>
              </a:defRPr>
            </a:lvl2pPr>
            <a:lvl3pPr marL="1143000" indent="-228600" algn="l" rtl="0" eaLnBrk="1" latinLnBrk="0" hangingPunct="1">
              <a:spcBef>
                <a:spcPct val="20000"/>
              </a:spcBef>
              <a:buFontTx/>
              <a:buNone/>
              <a:defRPr sz="1400">
                <a:solidFill>
                  <a:schemeClr val="tx1"/>
                </a:solidFill>
                <a:latin typeface="+mn-lt"/>
                <a:ea typeface="+mn-ea"/>
                <a:cs typeface="+mn-cs"/>
              </a:defRPr>
            </a:lvl3pPr>
            <a:lvl4pPr marL="1600200" indent="-228600" algn="l" rtl="0" eaLnBrk="1" latinLnBrk="0" hangingPunct="1">
              <a:spcBef>
                <a:spcPct val="20000"/>
              </a:spcBef>
              <a:buFontTx/>
              <a:buNone/>
              <a:defRPr sz="1100">
                <a:solidFill>
                  <a:schemeClr val="tx1"/>
                </a:solidFill>
                <a:latin typeface="+mn-lt"/>
                <a:ea typeface="+mn-ea"/>
                <a:cs typeface="+mn-cs"/>
              </a:defRPr>
            </a:lvl4pPr>
            <a:lvl5pPr marL="2057400" indent="-228600" algn="l" rtl="0" eaLnBrk="1" latinLnBrk="0" hangingPunct="1">
              <a:spcBef>
                <a:spcPct val="20000"/>
              </a:spcBef>
              <a:buFontTx/>
              <a:buNone/>
              <a:defRPr sz="11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a:lstStyle>
          <a:p>
            <a:r>
              <a:rPr lang="en-US" dirty="0" smtClean="0"/>
              <a:t>The extra term on the RHS will drive the x motion of an off-momentum particle, which we shall call horizontal dispersion, or simply </a:t>
            </a:r>
            <a:r>
              <a:rPr lang="en-US" i="1" dirty="0" smtClean="0"/>
              <a:t>dispersion</a:t>
            </a:r>
            <a:r>
              <a:rPr lang="en-US" dirty="0" smtClean="0"/>
              <a:t>. Note there is no dispersion driving term in the vertical plane. The general solution for the horizontal motion of a particle is given by the sum of two terms : the betatron motion term and an off-momentum dispersion term</a:t>
            </a:r>
            <a:endParaRPr lang="en-US" dirty="0"/>
          </a:p>
        </p:txBody>
      </p:sp>
      <p:sp>
        <p:nvSpPr>
          <p:cNvPr id="12" name="Content Placeholder 3"/>
          <p:cNvSpPr txBox="1">
            <a:spLocks/>
          </p:cNvSpPr>
          <p:nvPr/>
        </p:nvSpPr>
        <p:spPr>
          <a:xfrm>
            <a:off x="395536" y="4149080"/>
            <a:ext cx="8077200" cy="1224136"/>
          </a:xfrm>
          <a:prstGeom prst="rect">
            <a:avLst/>
          </a:prstGeom>
        </p:spPr>
        <p:txBody>
          <a:bodyPr vert="horz">
            <a:normAutofit/>
          </a:bodyPr>
          <a:lstStyle>
            <a:lvl1pPr marL="0" marR="0" indent="0" algn="l" rtl="0" eaLnBrk="1" latinLnBrk="0" hangingPunct="1">
              <a:spcBef>
                <a:spcPct val="20000"/>
              </a:spcBef>
              <a:buFontTx/>
              <a:buNone/>
              <a:defRPr sz="1600">
                <a:solidFill>
                  <a:schemeClr val="tx1"/>
                </a:solidFill>
                <a:latin typeface="+mn-lt"/>
                <a:ea typeface="+mn-ea"/>
                <a:cs typeface="+mn-cs"/>
              </a:defRPr>
            </a:lvl1pPr>
            <a:lvl2pPr marL="742950" indent="-285750" algn="l" rtl="0" eaLnBrk="1" latinLnBrk="0" hangingPunct="1">
              <a:spcBef>
                <a:spcPct val="20000"/>
              </a:spcBef>
              <a:buFontTx/>
              <a:buNone/>
              <a:defRPr sz="1600">
                <a:solidFill>
                  <a:schemeClr val="tx1"/>
                </a:solidFill>
                <a:latin typeface="+mn-lt"/>
                <a:ea typeface="+mn-ea"/>
                <a:cs typeface="+mn-cs"/>
              </a:defRPr>
            </a:lvl2pPr>
            <a:lvl3pPr marL="1143000" indent="-228600" algn="l" rtl="0" eaLnBrk="1" latinLnBrk="0" hangingPunct="1">
              <a:spcBef>
                <a:spcPct val="20000"/>
              </a:spcBef>
              <a:buFontTx/>
              <a:buNone/>
              <a:defRPr sz="1400">
                <a:solidFill>
                  <a:schemeClr val="tx1"/>
                </a:solidFill>
                <a:latin typeface="+mn-lt"/>
                <a:ea typeface="+mn-ea"/>
                <a:cs typeface="+mn-cs"/>
              </a:defRPr>
            </a:lvl3pPr>
            <a:lvl4pPr marL="1600200" indent="-228600" algn="l" rtl="0" eaLnBrk="1" latinLnBrk="0" hangingPunct="1">
              <a:spcBef>
                <a:spcPct val="20000"/>
              </a:spcBef>
              <a:buFontTx/>
              <a:buNone/>
              <a:defRPr sz="1100">
                <a:solidFill>
                  <a:schemeClr val="tx1"/>
                </a:solidFill>
                <a:latin typeface="+mn-lt"/>
                <a:ea typeface="+mn-ea"/>
                <a:cs typeface="+mn-cs"/>
              </a:defRPr>
            </a:lvl4pPr>
            <a:lvl5pPr marL="2057400" indent="-228600" algn="l" rtl="0" eaLnBrk="1" latinLnBrk="0" hangingPunct="1">
              <a:spcBef>
                <a:spcPct val="20000"/>
              </a:spcBef>
              <a:buFontTx/>
              <a:buNone/>
              <a:defRPr sz="11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a:lstStyle>
          <a:p>
            <a:r>
              <a:rPr lang="en-US" dirty="0" smtClean="0"/>
              <a:t>We can think of x</a:t>
            </a:r>
            <a:r>
              <a:rPr lang="en-US" baseline="-25000" dirty="0" smtClean="0"/>
              <a:t>i</a:t>
            </a:r>
            <a:r>
              <a:rPr lang="en-US" dirty="0" smtClean="0"/>
              <a:t>(s) as a closed orbit term, around which </a:t>
            </a:r>
            <a:r>
              <a:rPr lang="en-US" dirty="0" err="1" smtClean="0"/>
              <a:t>x</a:t>
            </a:r>
            <a:r>
              <a:rPr lang="en-US" baseline="-25000" dirty="0" err="1" smtClean="0"/>
              <a:t>h</a:t>
            </a:r>
            <a:r>
              <a:rPr lang="en-US" dirty="0" smtClean="0"/>
              <a:t>(s) oscillates.</a:t>
            </a:r>
          </a:p>
          <a:p>
            <a:r>
              <a:rPr lang="en-US" dirty="0" smtClean="0"/>
              <a:t>Let’s define a special orbit, D(s), which is followed by a particle with delta=1</a:t>
            </a:r>
            <a:endParaRPr lang="en-US" dirty="0"/>
          </a:p>
        </p:txBody>
      </p:sp>
    </p:spTree>
    <p:extLst>
      <p:ext uri="{BB962C8B-B14F-4D97-AF65-F5344CB8AC3E}">
        <p14:creationId xmlns:p14="http://schemas.microsoft.com/office/powerpoint/2010/main" val="35389266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Dispersion</a:t>
            </a:r>
            <a:endParaRPr lang="en-US" dirty="0"/>
          </a:p>
        </p:txBody>
      </p:sp>
      <p:sp>
        <p:nvSpPr>
          <p:cNvPr id="4" name="Content Placeholder 3"/>
          <p:cNvSpPr>
            <a:spLocks noGrp="1"/>
          </p:cNvSpPr>
          <p:nvPr>
            <p:ph sz="quarter" idx="15"/>
          </p:nvPr>
        </p:nvSpPr>
        <p:spPr>
          <a:xfrm>
            <a:off x="304800" y="714356"/>
            <a:ext cx="8077200" cy="1994564"/>
          </a:xfrm>
        </p:spPr>
        <p:txBody>
          <a:bodyPr/>
          <a:lstStyle/>
          <a:p>
            <a:r>
              <a:rPr lang="en-US" dirty="0" smtClean="0"/>
              <a:t>So our newly defined dispersion function D(s)</a:t>
            </a:r>
          </a:p>
          <a:p>
            <a:r>
              <a:rPr lang="en-US" dirty="0"/>
              <a:t>	</a:t>
            </a:r>
            <a:r>
              <a:rPr lang="en-US" dirty="0" smtClean="0"/>
              <a:t>it’s actually an orbit, and the one a particle with </a:t>
            </a:r>
            <a:r>
              <a:rPr lang="en-US" dirty="0" err="1" smtClean="0"/>
              <a:t>dp</a:t>
            </a:r>
            <a:r>
              <a:rPr lang="en-US" dirty="0" smtClean="0"/>
              <a:t>/p=1 would have</a:t>
            </a:r>
          </a:p>
          <a:p>
            <a:endParaRPr lang="en-US" dirty="0"/>
          </a:p>
          <a:p>
            <a:r>
              <a:rPr lang="en-US" dirty="0" smtClean="0"/>
              <a:t>	as it’s an orbit, it is focused by the lattice</a:t>
            </a:r>
          </a:p>
          <a:p>
            <a:endParaRPr lang="en-US" dirty="0"/>
          </a:p>
          <a:p>
            <a:r>
              <a:rPr lang="en-US" dirty="0" smtClean="0"/>
              <a:t>	the motion of the particle is the sum of our old x(s) and the dispersion</a:t>
            </a:r>
            <a:endParaRPr lang="en-US" dirty="0"/>
          </a:p>
        </p:txBody>
      </p:sp>
      <p:pic>
        <p:nvPicPr>
          <p:cNvPr id="5" name="Picture 4"/>
          <p:cNvPicPr>
            <a:picLocks noChangeAspect="1"/>
          </p:cNvPicPr>
          <p:nvPr/>
        </p:nvPicPr>
        <p:blipFill>
          <a:blip r:embed="rId2"/>
          <a:stretch>
            <a:fillRect/>
          </a:stretch>
        </p:blipFill>
        <p:spPr>
          <a:xfrm>
            <a:off x="2771800" y="2822014"/>
            <a:ext cx="3292996" cy="375777"/>
          </a:xfrm>
          <a:prstGeom prst="rect">
            <a:avLst/>
          </a:prstGeom>
        </p:spPr>
      </p:pic>
      <p:sp>
        <p:nvSpPr>
          <p:cNvPr id="6" name="TextBox 5"/>
          <p:cNvSpPr txBox="1"/>
          <p:nvPr/>
        </p:nvSpPr>
        <p:spPr>
          <a:xfrm>
            <a:off x="323528" y="3429000"/>
            <a:ext cx="8208912" cy="2031325"/>
          </a:xfrm>
          <a:prstGeom prst="rect">
            <a:avLst/>
          </a:prstGeom>
          <a:noFill/>
        </p:spPr>
        <p:txBody>
          <a:bodyPr wrap="square" rtlCol="0">
            <a:spAutoFit/>
          </a:bodyPr>
          <a:lstStyle/>
          <a:p>
            <a:r>
              <a:rPr lang="en-US" dirty="0" smtClean="0"/>
              <a:t>One way of viewing this equation is thinking of the dispersive term as an closed orbit around the machine, and the particle oscillates around this dispersive orbit through the usual betatron oscillations. This like a dipole error closed orbit distortion.</a:t>
            </a:r>
          </a:p>
          <a:p>
            <a:endParaRPr lang="en-US" dirty="0"/>
          </a:p>
          <a:p>
            <a:r>
              <a:rPr lang="en-US" dirty="0" smtClean="0"/>
              <a:t>What are typical values? </a:t>
            </a:r>
          </a:p>
          <a:p>
            <a:endParaRPr lang="en-US" dirty="0"/>
          </a:p>
          <a:p>
            <a:endParaRPr lang="en-US" dirty="0"/>
          </a:p>
        </p:txBody>
      </p:sp>
      <p:pic>
        <p:nvPicPr>
          <p:cNvPr id="7" name="Picture 6"/>
          <p:cNvPicPr>
            <a:picLocks noChangeAspect="1"/>
          </p:cNvPicPr>
          <p:nvPr/>
        </p:nvPicPr>
        <p:blipFill>
          <a:blip r:embed="rId3"/>
          <a:stretch>
            <a:fillRect/>
          </a:stretch>
        </p:blipFill>
        <p:spPr>
          <a:xfrm>
            <a:off x="2843808" y="5041532"/>
            <a:ext cx="2222128" cy="344135"/>
          </a:xfrm>
          <a:prstGeom prst="rect">
            <a:avLst/>
          </a:prstGeom>
        </p:spPr>
      </p:pic>
      <p:pic>
        <p:nvPicPr>
          <p:cNvPr id="8" name="Picture 7"/>
          <p:cNvPicPr>
            <a:picLocks noChangeAspect="1"/>
          </p:cNvPicPr>
          <p:nvPr/>
        </p:nvPicPr>
        <p:blipFill>
          <a:blip r:embed="rId4"/>
          <a:stretch>
            <a:fillRect/>
          </a:stretch>
        </p:blipFill>
        <p:spPr>
          <a:xfrm>
            <a:off x="2987824" y="5666524"/>
            <a:ext cx="2010296" cy="320608"/>
          </a:xfrm>
          <a:prstGeom prst="rect">
            <a:avLst/>
          </a:prstGeom>
        </p:spPr>
      </p:pic>
      <p:pic>
        <p:nvPicPr>
          <p:cNvPr id="9" name="Picture 8"/>
          <p:cNvPicPr>
            <a:picLocks noChangeAspect="1"/>
          </p:cNvPicPr>
          <p:nvPr/>
        </p:nvPicPr>
        <p:blipFill>
          <a:blip r:embed="rId5"/>
          <a:stretch>
            <a:fillRect/>
          </a:stretch>
        </p:blipFill>
        <p:spPr>
          <a:xfrm>
            <a:off x="3131840" y="6307202"/>
            <a:ext cx="1223144" cy="296792"/>
          </a:xfrm>
          <a:prstGeom prst="rect">
            <a:avLst/>
          </a:prstGeom>
        </p:spPr>
      </p:pic>
    </p:spTree>
    <p:extLst>
      <p:ext uri="{BB962C8B-B14F-4D97-AF65-F5344CB8AC3E}">
        <p14:creationId xmlns:p14="http://schemas.microsoft.com/office/powerpoint/2010/main" val="1183169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Example – the LHC</a:t>
            </a:r>
            <a:endParaRPr lang="en-US" dirty="0"/>
          </a:p>
        </p:txBody>
      </p:sp>
      <p:pic>
        <p:nvPicPr>
          <p:cNvPr id="5" name="Content Placeholder 4"/>
          <p:cNvPicPr>
            <a:picLocks noGrp="1" noChangeAspect="1"/>
          </p:cNvPicPr>
          <p:nvPr>
            <p:ph sz="quarter" idx="15"/>
          </p:nvPr>
        </p:nvPicPr>
        <p:blipFill>
          <a:blip r:embed="rId2"/>
          <a:srcRect l="2472" r="2472"/>
          <a:stretch>
            <a:fillRect/>
          </a:stretch>
        </p:blipFill>
        <p:spPr>
          <a:xfrm>
            <a:off x="1403648" y="706679"/>
            <a:ext cx="5970240" cy="4090473"/>
          </a:xfrm>
        </p:spPr>
      </p:pic>
      <p:pic>
        <p:nvPicPr>
          <p:cNvPr id="6" name="Picture 5"/>
          <p:cNvPicPr>
            <a:picLocks noChangeAspect="1"/>
          </p:cNvPicPr>
          <p:nvPr/>
        </p:nvPicPr>
        <p:blipFill>
          <a:blip r:embed="rId3"/>
          <a:stretch>
            <a:fillRect/>
          </a:stretch>
        </p:blipFill>
        <p:spPr>
          <a:xfrm>
            <a:off x="755576" y="5373216"/>
            <a:ext cx="2421136" cy="913056"/>
          </a:xfrm>
          <a:prstGeom prst="rect">
            <a:avLst/>
          </a:prstGeom>
        </p:spPr>
      </p:pic>
      <p:pic>
        <p:nvPicPr>
          <p:cNvPr id="7" name="Picture 6"/>
          <p:cNvPicPr>
            <a:picLocks noChangeAspect="1"/>
          </p:cNvPicPr>
          <p:nvPr/>
        </p:nvPicPr>
        <p:blipFill>
          <a:blip r:embed="rId4"/>
          <a:stretch>
            <a:fillRect/>
          </a:stretch>
        </p:blipFill>
        <p:spPr>
          <a:xfrm>
            <a:off x="4499992" y="5183570"/>
            <a:ext cx="3906664" cy="773597"/>
          </a:xfrm>
          <a:prstGeom prst="rect">
            <a:avLst/>
          </a:prstGeom>
        </p:spPr>
      </p:pic>
      <p:pic>
        <p:nvPicPr>
          <p:cNvPr id="8" name="Picture 7"/>
          <p:cNvPicPr>
            <a:picLocks noChangeAspect="1"/>
          </p:cNvPicPr>
          <p:nvPr/>
        </p:nvPicPr>
        <p:blipFill>
          <a:blip r:embed="rId5"/>
          <a:stretch>
            <a:fillRect/>
          </a:stretch>
        </p:blipFill>
        <p:spPr>
          <a:xfrm>
            <a:off x="3563888" y="5877272"/>
            <a:ext cx="4953620" cy="723928"/>
          </a:xfrm>
          <a:prstGeom prst="rect">
            <a:avLst/>
          </a:prstGeom>
        </p:spPr>
      </p:pic>
      <p:pic>
        <p:nvPicPr>
          <p:cNvPr id="4" name="Picture 3"/>
          <p:cNvPicPr>
            <a:picLocks noChangeAspect="1"/>
          </p:cNvPicPr>
          <p:nvPr/>
        </p:nvPicPr>
        <p:blipFill>
          <a:blip r:embed="rId6"/>
          <a:stretch>
            <a:fillRect/>
          </a:stretch>
        </p:blipFill>
        <p:spPr>
          <a:xfrm>
            <a:off x="1043608" y="6381328"/>
            <a:ext cx="1999788" cy="398016"/>
          </a:xfrm>
          <a:prstGeom prst="rect">
            <a:avLst/>
          </a:prstGeom>
        </p:spPr>
      </p:pic>
    </p:spTree>
    <p:extLst>
      <p:ext uri="{BB962C8B-B14F-4D97-AF65-F5344CB8AC3E}">
        <p14:creationId xmlns:p14="http://schemas.microsoft.com/office/powerpoint/2010/main" val="2188770320"/>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Dispersion</a:t>
            </a:r>
            <a:endParaRPr lang="en-US" dirty="0"/>
          </a:p>
        </p:txBody>
      </p:sp>
      <p:pic>
        <p:nvPicPr>
          <p:cNvPr id="5" name="Content Placeholder 4" descr="dispersion.tiff"/>
          <p:cNvPicPr>
            <a:picLocks noGrp="1" noChangeAspect="1"/>
          </p:cNvPicPr>
          <p:nvPr>
            <p:ph sz="quarter" idx="15"/>
          </p:nvPr>
        </p:nvPicPr>
        <p:blipFill>
          <a:blip r:embed="rId2">
            <a:extLst>
              <a:ext uri="{28A0092B-C50C-407E-A947-70E740481C1C}">
                <a14:useLocalDpi xmlns:a14="http://schemas.microsoft.com/office/drawing/2010/main" val="0"/>
              </a:ext>
            </a:extLst>
          </a:blip>
          <a:srcRect t="7215" b="7215"/>
          <a:stretch>
            <a:fillRect/>
          </a:stretch>
        </p:blipFill>
        <p:spPr/>
      </p:pic>
    </p:spTree>
    <p:extLst>
      <p:ext uri="{BB962C8B-B14F-4D97-AF65-F5344CB8AC3E}">
        <p14:creationId xmlns:p14="http://schemas.microsoft.com/office/powerpoint/2010/main" val="8207804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Dispersion</a:t>
            </a:r>
            <a:endParaRPr lang="en-US" dirty="0"/>
          </a:p>
        </p:txBody>
      </p:sp>
      <p:sp>
        <p:nvSpPr>
          <p:cNvPr id="5" name="Freeform 2"/>
          <p:cNvSpPr>
            <a:spLocks/>
          </p:cNvSpPr>
          <p:nvPr/>
        </p:nvSpPr>
        <p:spPr bwMode="auto">
          <a:xfrm>
            <a:off x="825500" y="2527300"/>
            <a:ext cx="7696200" cy="1601788"/>
          </a:xfrm>
          <a:custGeom>
            <a:avLst/>
            <a:gdLst>
              <a:gd name="T0" fmla="*/ 0 w 21600"/>
              <a:gd name="T1" fmla="*/ 0 h 21263"/>
              <a:gd name="T2" fmla="*/ 4277 w 21600"/>
              <a:gd name="T3" fmla="*/ 15188 h 21263"/>
              <a:gd name="T4" fmla="*/ 9838 w 21600"/>
              <a:gd name="T5" fmla="*/ 21263 h 21263"/>
              <a:gd name="T6" fmla="*/ 16040 w 21600"/>
              <a:gd name="T7" fmla="*/ 17213 h 21263"/>
              <a:gd name="T8" fmla="*/ 19675 w 21600"/>
              <a:gd name="T9" fmla="*/ 10125 h 21263"/>
              <a:gd name="T10" fmla="*/ 21600 w 21600"/>
              <a:gd name="T11" fmla="*/ 0 h 21263"/>
            </a:gdLst>
            <a:ahLst/>
            <a:cxnLst>
              <a:cxn ang="0">
                <a:pos x="T0" y="T1"/>
              </a:cxn>
              <a:cxn ang="0">
                <a:pos x="T2" y="T3"/>
              </a:cxn>
              <a:cxn ang="0">
                <a:pos x="T4" y="T5"/>
              </a:cxn>
              <a:cxn ang="0">
                <a:pos x="T6" y="T7"/>
              </a:cxn>
              <a:cxn ang="0">
                <a:pos x="T8" y="T9"/>
              </a:cxn>
              <a:cxn ang="0">
                <a:pos x="T10" y="T11"/>
              </a:cxn>
            </a:cxnLst>
            <a:rect l="0" t="0" r="r" b="b"/>
            <a:pathLst>
              <a:path w="21600" h="21263">
                <a:moveTo>
                  <a:pt x="0" y="0"/>
                </a:moveTo>
                <a:cubicBezTo>
                  <a:pt x="1319" y="5822"/>
                  <a:pt x="2638" y="11644"/>
                  <a:pt x="4277" y="15188"/>
                </a:cubicBezTo>
                <a:cubicBezTo>
                  <a:pt x="5917" y="18731"/>
                  <a:pt x="7877" y="20925"/>
                  <a:pt x="9838" y="21263"/>
                </a:cubicBezTo>
                <a:cubicBezTo>
                  <a:pt x="11798" y="21600"/>
                  <a:pt x="14400" y="19069"/>
                  <a:pt x="16040" y="17213"/>
                </a:cubicBezTo>
                <a:cubicBezTo>
                  <a:pt x="17679" y="15356"/>
                  <a:pt x="18749" y="12994"/>
                  <a:pt x="19675" y="10125"/>
                </a:cubicBezTo>
                <a:cubicBezTo>
                  <a:pt x="20602" y="7256"/>
                  <a:pt x="21101" y="3628"/>
                  <a:pt x="21600" y="0"/>
                </a:cubicBezTo>
              </a:path>
            </a:pathLst>
          </a:custGeom>
          <a:noFill/>
          <a:ln w="25400" cap="flat">
            <a:solidFill>
              <a:srgbClr val="33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 name="Freeform 3"/>
          <p:cNvSpPr>
            <a:spLocks/>
          </p:cNvSpPr>
          <p:nvPr/>
        </p:nvSpPr>
        <p:spPr bwMode="auto">
          <a:xfrm rot="18480001">
            <a:off x="843757" y="2810668"/>
            <a:ext cx="1079500" cy="360363"/>
          </a:xfrm>
          <a:custGeom>
            <a:avLst/>
            <a:gdLst>
              <a:gd name="T0" fmla="*/ 32 w 21600"/>
              <a:gd name="T1" fmla="*/ 1808 h 21600"/>
              <a:gd name="T2" fmla="*/ 254 w 21600"/>
              <a:gd name="T3" fmla="*/ 1808 h 21600"/>
              <a:gd name="T4" fmla="*/ 1461 w 21600"/>
              <a:gd name="T5" fmla="*/ 3996 h 21600"/>
              <a:gd name="T6" fmla="*/ 2859 w 21600"/>
              <a:gd name="T7" fmla="*/ 5233 h 21600"/>
              <a:gd name="T8" fmla="*/ 4002 w 21600"/>
              <a:gd name="T9" fmla="*/ 6090 h 21600"/>
              <a:gd name="T10" fmla="*/ 5273 w 21600"/>
              <a:gd name="T11" fmla="*/ 6851 h 21600"/>
              <a:gd name="T12" fmla="*/ 6702 w 21600"/>
              <a:gd name="T13" fmla="*/ 6851 h 21600"/>
              <a:gd name="T14" fmla="*/ 8068 w 21600"/>
              <a:gd name="T15" fmla="*/ 7232 h 21600"/>
              <a:gd name="T16" fmla="*/ 9371 w 21600"/>
              <a:gd name="T17" fmla="*/ 7232 h 21600"/>
              <a:gd name="T18" fmla="*/ 10514 w 21600"/>
              <a:gd name="T19" fmla="*/ 7041 h 21600"/>
              <a:gd name="T20" fmla="*/ 11689 w 21600"/>
              <a:gd name="T21" fmla="*/ 6946 h 21600"/>
              <a:gd name="T22" fmla="*/ 12801 w 21600"/>
              <a:gd name="T23" fmla="*/ 6946 h 21600"/>
              <a:gd name="T24" fmla="*/ 13913 w 21600"/>
              <a:gd name="T25" fmla="*/ 6756 h 21600"/>
              <a:gd name="T26" fmla="*/ 15120 w 21600"/>
              <a:gd name="T27" fmla="*/ 6470 h 21600"/>
              <a:gd name="T28" fmla="*/ 15946 w 21600"/>
              <a:gd name="T29" fmla="*/ 6185 h 21600"/>
              <a:gd name="T30" fmla="*/ 16899 w 21600"/>
              <a:gd name="T31" fmla="*/ 5804 h 21600"/>
              <a:gd name="T32" fmla="*/ 18296 w 21600"/>
              <a:gd name="T33" fmla="*/ 5329 h 21600"/>
              <a:gd name="T34" fmla="*/ 19599 w 21600"/>
              <a:gd name="T35" fmla="*/ 4472 h 21600"/>
              <a:gd name="T36" fmla="*/ 20456 w 21600"/>
              <a:gd name="T37" fmla="*/ 3806 h 21600"/>
              <a:gd name="T38" fmla="*/ 21028 w 21600"/>
              <a:gd name="T39" fmla="*/ 2759 h 21600"/>
              <a:gd name="T40" fmla="*/ 21600 w 21600"/>
              <a:gd name="T41" fmla="*/ 1237 h 21600"/>
              <a:gd name="T42" fmla="*/ 21378 w 21600"/>
              <a:gd name="T43" fmla="*/ 20078 h 21600"/>
              <a:gd name="T44" fmla="*/ 21378 w 21600"/>
              <a:gd name="T45" fmla="*/ 20078 h 21600"/>
              <a:gd name="T46" fmla="*/ 20552 w 21600"/>
              <a:gd name="T47" fmla="*/ 18460 h 21600"/>
              <a:gd name="T48" fmla="*/ 19376 w 21600"/>
              <a:gd name="T49" fmla="*/ 16937 h 21600"/>
              <a:gd name="T50" fmla="*/ 18424 w 21600"/>
              <a:gd name="T51" fmla="*/ 16081 h 21600"/>
              <a:gd name="T52" fmla="*/ 17375 w 21600"/>
              <a:gd name="T53" fmla="*/ 15605 h 21600"/>
              <a:gd name="T54" fmla="*/ 16041 w 21600"/>
              <a:gd name="T55" fmla="*/ 14844 h 21600"/>
              <a:gd name="T56" fmla="*/ 15215 w 21600"/>
              <a:gd name="T57" fmla="*/ 14654 h 21600"/>
              <a:gd name="T58" fmla="*/ 13754 w 21600"/>
              <a:gd name="T59" fmla="*/ 14178 h 21600"/>
              <a:gd name="T60" fmla="*/ 12547 w 21600"/>
              <a:gd name="T61" fmla="*/ 13893 h 21600"/>
              <a:gd name="T62" fmla="*/ 11181 w 21600"/>
              <a:gd name="T63" fmla="*/ 13893 h 21600"/>
              <a:gd name="T64" fmla="*/ 10228 w 21600"/>
              <a:gd name="T65" fmla="*/ 13893 h 21600"/>
              <a:gd name="T66" fmla="*/ 8704 w 21600"/>
              <a:gd name="T67" fmla="*/ 14083 h 21600"/>
              <a:gd name="T68" fmla="*/ 6988 w 21600"/>
              <a:gd name="T69" fmla="*/ 14368 h 21600"/>
              <a:gd name="T70" fmla="*/ 5972 w 21600"/>
              <a:gd name="T71" fmla="*/ 14749 h 21600"/>
              <a:gd name="T72" fmla="*/ 4987 w 21600"/>
              <a:gd name="T73" fmla="*/ 14844 h 21600"/>
              <a:gd name="T74" fmla="*/ 3907 w 21600"/>
              <a:gd name="T75" fmla="*/ 15605 h 21600"/>
              <a:gd name="T76" fmla="*/ 3049 w 21600"/>
              <a:gd name="T77" fmla="*/ 15986 h 21600"/>
              <a:gd name="T78" fmla="*/ 1779 w 21600"/>
              <a:gd name="T79" fmla="*/ 16652 h 21600"/>
              <a:gd name="T80" fmla="*/ 858 w 21600"/>
              <a:gd name="T81" fmla="*/ 17794 h 21600"/>
              <a:gd name="T82" fmla="*/ 32 w 21600"/>
              <a:gd name="T83" fmla="*/ 2017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00" h="21600">
                <a:moveTo>
                  <a:pt x="32" y="1808"/>
                </a:moveTo>
                <a:lnTo>
                  <a:pt x="32" y="1808"/>
                </a:lnTo>
                <a:lnTo>
                  <a:pt x="0" y="0"/>
                </a:lnTo>
                <a:lnTo>
                  <a:pt x="254" y="1808"/>
                </a:lnTo>
                <a:lnTo>
                  <a:pt x="604" y="2855"/>
                </a:lnTo>
                <a:lnTo>
                  <a:pt x="1461" y="3996"/>
                </a:lnTo>
                <a:lnTo>
                  <a:pt x="2160" y="4567"/>
                </a:lnTo>
                <a:lnTo>
                  <a:pt x="2859" y="5233"/>
                </a:lnTo>
                <a:lnTo>
                  <a:pt x="3304" y="5614"/>
                </a:lnTo>
                <a:lnTo>
                  <a:pt x="4002" y="6090"/>
                </a:lnTo>
                <a:lnTo>
                  <a:pt x="4447" y="6375"/>
                </a:lnTo>
                <a:lnTo>
                  <a:pt x="5273" y="6851"/>
                </a:lnTo>
                <a:lnTo>
                  <a:pt x="5972" y="6756"/>
                </a:lnTo>
                <a:lnTo>
                  <a:pt x="6702" y="6851"/>
                </a:lnTo>
                <a:lnTo>
                  <a:pt x="7369" y="7041"/>
                </a:lnTo>
                <a:lnTo>
                  <a:pt x="8068" y="7232"/>
                </a:lnTo>
                <a:lnTo>
                  <a:pt x="8704" y="7422"/>
                </a:lnTo>
                <a:lnTo>
                  <a:pt x="9371" y="7232"/>
                </a:lnTo>
                <a:lnTo>
                  <a:pt x="9911" y="6946"/>
                </a:lnTo>
                <a:lnTo>
                  <a:pt x="10514" y="7041"/>
                </a:lnTo>
                <a:lnTo>
                  <a:pt x="11118" y="6946"/>
                </a:lnTo>
                <a:lnTo>
                  <a:pt x="11689" y="6946"/>
                </a:lnTo>
                <a:lnTo>
                  <a:pt x="12356" y="6946"/>
                </a:lnTo>
                <a:lnTo>
                  <a:pt x="12801" y="6946"/>
                </a:lnTo>
                <a:lnTo>
                  <a:pt x="13341" y="6851"/>
                </a:lnTo>
                <a:lnTo>
                  <a:pt x="13913" y="6756"/>
                </a:lnTo>
                <a:lnTo>
                  <a:pt x="14612" y="6756"/>
                </a:lnTo>
                <a:lnTo>
                  <a:pt x="15120" y="6470"/>
                </a:lnTo>
                <a:lnTo>
                  <a:pt x="15501" y="6661"/>
                </a:lnTo>
                <a:lnTo>
                  <a:pt x="15946" y="6185"/>
                </a:lnTo>
                <a:lnTo>
                  <a:pt x="16391" y="6090"/>
                </a:lnTo>
                <a:lnTo>
                  <a:pt x="16899" y="5804"/>
                </a:lnTo>
                <a:lnTo>
                  <a:pt x="17502" y="5519"/>
                </a:lnTo>
                <a:lnTo>
                  <a:pt x="18296" y="5329"/>
                </a:lnTo>
                <a:lnTo>
                  <a:pt x="18836" y="4948"/>
                </a:lnTo>
                <a:lnTo>
                  <a:pt x="19599" y="4472"/>
                </a:lnTo>
                <a:lnTo>
                  <a:pt x="20171" y="4092"/>
                </a:lnTo>
                <a:lnTo>
                  <a:pt x="20456" y="3806"/>
                </a:lnTo>
                <a:lnTo>
                  <a:pt x="20742" y="3235"/>
                </a:lnTo>
                <a:lnTo>
                  <a:pt x="21028" y="2759"/>
                </a:lnTo>
                <a:lnTo>
                  <a:pt x="21314" y="1903"/>
                </a:lnTo>
                <a:lnTo>
                  <a:pt x="21600" y="1237"/>
                </a:lnTo>
                <a:lnTo>
                  <a:pt x="21600" y="21600"/>
                </a:lnTo>
                <a:lnTo>
                  <a:pt x="21378" y="20078"/>
                </a:lnTo>
                <a:lnTo>
                  <a:pt x="21092" y="19602"/>
                </a:lnTo>
                <a:lnTo>
                  <a:pt x="21378" y="20078"/>
                </a:lnTo>
                <a:lnTo>
                  <a:pt x="20838" y="18745"/>
                </a:lnTo>
                <a:lnTo>
                  <a:pt x="20552" y="18460"/>
                </a:lnTo>
                <a:lnTo>
                  <a:pt x="20202" y="17699"/>
                </a:lnTo>
                <a:lnTo>
                  <a:pt x="19376" y="16937"/>
                </a:lnTo>
                <a:lnTo>
                  <a:pt x="18900" y="16367"/>
                </a:lnTo>
                <a:lnTo>
                  <a:pt x="18424" y="16081"/>
                </a:lnTo>
                <a:lnTo>
                  <a:pt x="17947" y="15891"/>
                </a:lnTo>
                <a:lnTo>
                  <a:pt x="17375" y="15605"/>
                </a:lnTo>
                <a:lnTo>
                  <a:pt x="16708" y="15320"/>
                </a:lnTo>
                <a:lnTo>
                  <a:pt x="16041" y="14844"/>
                </a:lnTo>
                <a:lnTo>
                  <a:pt x="15787" y="14844"/>
                </a:lnTo>
                <a:lnTo>
                  <a:pt x="15215" y="14654"/>
                </a:lnTo>
                <a:lnTo>
                  <a:pt x="14612" y="14368"/>
                </a:lnTo>
                <a:lnTo>
                  <a:pt x="13754" y="14178"/>
                </a:lnTo>
                <a:lnTo>
                  <a:pt x="13278" y="14083"/>
                </a:lnTo>
                <a:lnTo>
                  <a:pt x="12547" y="13893"/>
                </a:lnTo>
                <a:lnTo>
                  <a:pt x="11785" y="13893"/>
                </a:lnTo>
                <a:lnTo>
                  <a:pt x="11181" y="13893"/>
                </a:lnTo>
                <a:lnTo>
                  <a:pt x="10705" y="13893"/>
                </a:lnTo>
                <a:lnTo>
                  <a:pt x="10228" y="13893"/>
                </a:lnTo>
                <a:lnTo>
                  <a:pt x="9625" y="14083"/>
                </a:lnTo>
                <a:lnTo>
                  <a:pt x="8704" y="14083"/>
                </a:lnTo>
                <a:lnTo>
                  <a:pt x="7909" y="14368"/>
                </a:lnTo>
                <a:lnTo>
                  <a:pt x="6988" y="14368"/>
                </a:lnTo>
                <a:lnTo>
                  <a:pt x="6416" y="14463"/>
                </a:lnTo>
                <a:lnTo>
                  <a:pt x="5972" y="14749"/>
                </a:lnTo>
                <a:lnTo>
                  <a:pt x="5591" y="14654"/>
                </a:lnTo>
                <a:lnTo>
                  <a:pt x="4987" y="14844"/>
                </a:lnTo>
                <a:lnTo>
                  <a:pt x="4511" y="14939"/>
                </a:lnTo>
                <a:lnTo>
                  <a:pt x="3907" y="15605"/>
                </a:lnTo>
                <a:lnTo>
                  <a:pt x="3494" y="15796"/>
                </a:lnTo>
                <a:lnTo>
                  <a:pt x="3049" y="15986"/>
                </a:lnTo>
                <a:lnTo>
                  <a:pt x="2351" y="16367"/>
                </a:lnTo>
                <a:lnTo>
                  <a:pt x="1779" y="16652"/>
                </a:lnTo>
                <a:lnTo>
                  <a:pt x="1461" y="16937"/>
                </a:lnTo>
                <a:lnTo>
                  <a:pt x="858" y="17794"/>
                </a:lnTo>
                <a:lnTo>
                  <a:pt x="286" y="18460"/>
                </a:lnTo>
                <a:lnTo>
                  <a:pt x="32" y="20173"/>
                </a:lnTo>
                <a:lnTo>
                  <a:pt x="32" y="1808"/>
                </a:lnTo>
              </a:path>
            </a:pathLst>
          </a:custGeom>
          <a:solidFill>
            <a:srgbClr val="FF0000"/>
          </a:solidFill>
          <a:ln w="12700" cap="rnd">
            <a:solidFill>
              <a:schemeClr val="tx1"/>
            </a:solidFill>
            <a:prstDash val="solid"/>
            <a:round/>
            <a:headEnd type="none" w="med" len="med"/>
            <a:tailEnd type="none" w="med" len="med"/>
          </a:ln>
        </p:spPr>
        <p:txBody>
          <a:bodyPr lIns="0" tIns="0" rIns="0" bIns="0"/>
          <a:lstStyle/>
          <a:p>
            <a:endParaRPr lang="en-US"/>
          </a:p>
        </p:txBody>
      </p:sp>
      <p:sp>
        <p:nvSpPr>
          <p:cNvPr id="7" name="Oval 4"/>
          <p:cNvSpPr>
            <a:spLocks/>
          </p:cNvSpPr>
          <p:nvPr/>
        </p:nvSpPr>
        <p:spPr bwMode="auto">
          <a:xfrm rot="18120000">
            <a:off x="1471613" y="3403600"/>
            <a:ext cx="1054100" cy="21590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8" name="Freeform 5"/>
          <p:cNvSpPr>
            <a:spLocks/>
          </p:cNvSpPr>
          <p:nvPr/>
        </p:nvSpPr>
        <p:spPr bwMode="auto">
          <a:xfrm rot="17460000">
            <a:off x="2137569" y="3648869"/>
            <a:ext cx="1079500" cy="360362"/>
          </a:xfrm>
          <a:custGeom>
            <a:avLst/>
            <a:gdLst>
              <a:gd name="T0" fmla="*/ 32 w 21600"/>
              <a:gd name="T1" fmla="*/ 1808 h 21600"/>
              <a:gd name="T2" fmla="*/ 254 w 21600"/>
              <a:gd name="T3" fmla="*/ 1808 h 21600"/>
              <a:gd name="T4" fmla="*/ 1461 w 21600"/>
              <a:gd name="T5" fmla="*/ 3996 h 21600"/>
              <a:gd name="T6" fmla="*/ 2859 w 21600"/>
              <a:gd name="T7" fmla="*/ 5233 h 21600"/>
              <a:gd name="T8" fmla="*/ 4002 w 21600"/>
              <a:gd name="T9" fmla="*/ 6090 h 21600"/>
              <a:gd name="T10" fmla="*/ 5273 w 21600"/>
              <a:gd name="T11" fmla="*/ 6851 h 21600"/>
              <a:gd name="T12" fmla="*/ 6702 w 21600"/>
              <a:gd name="T13" fmla="*/ 6851 h 21600"/>
              <a:gd name="T14" fmla="*/ 8068 w 21600"/>
              <a:gd name="T15" fmla="*/ 7232 h 21600"/>
              <a:gd name="T16" fmla="*/ 9371 w 21600"/>
              <a:gd name="T17" fmla="*/ 7232 h 21600"/>
              <a:gd name="T18" fmla="*/ 10514 w 21600"/>
              <a:gd name="T19" fmla="*/ 7041 h 21600"/>
              <a:gd name="T20" fmla="*/ 11689 w 21600"/>
              <a:gd name="T21" fmla="*/ 6946 h 21600"/>
              <a:gd name="T22" fmla="*/ 12801 w 21600"/>
              <a:gd name="T23" fmla="*/ 6946 h 21600"/>
              <a:gd name="T24" fmla="*/ 13913 w 21600"/>
              <a:gd name="T25" fmla="*/ 6756 h 21600"/>
              <a:gd name="T26" fmla="*/ 15120 w 21600"/>
              <a:gd name="T27" fmla="*/ 6470 h 21600"/>
              <a:gd name="T28" fmla="*/ 15946 w 21600"/>
              <a:gd name="T29" fmla="*/ 6185 h 21600"/>
              <a:gd name="T30" fmla="*/ 16899 w 21600"/>
              <a:gd name="T31" fmla="*/ 5804 h 21600"/>
              <a:gd name="T32" fmla="*/ 18296 w 21600"/>
              <a:gd name="T33" fmla="*/ 5329 h 21600"/>
              <a:gd name="T34" fmla="*/ 19599 w 21600"/>
              <a:gd name="T35" fmla="*/ 4472 h 21600"/>
              <a:gd name="T36" fmla="*/ 20456 w 21600"/>
              <a:gd name="T37" fmla="*/ 3806 h 21600"/>
              <a:gd name="T38" fmla="*/ 21028 w 21600"/>
              <a:gd name="T39" fmla="*/ 2759 h 21600"/>
              <a:gd name="T40" fmla="*/ 21600 w 21600"/>
              <a:gd name="T41" fmla="*/ 1237 h 21600"/>
              <a:gd name="T42" fmla="*/ 21378 w 21600"/>
              <a:gd name="T43" fmla="*/ 20078 h 21600"/>
              <a:gd name="T44" fmla="*/ 21378 w 21600"/>
              <a:gd name="T45" fmla="*/ 20078 h 21600"/>
              <a:gd name="T46" fmla="*/ 20552 w 21600"/>
              <a:gd name="T47" fmla="*/ 18460 h 21600"/>
              <a:gd name="T48" fmla="*/ 19376 w 21600"/>
              <a:gd name="T49" fmla="*/ 16937 h 21600"/>
              <a:gd name="T50" fmla="*/ 18424 w 21600"/>
              <a:gd name="T51" fmla="*/ 16081 h 21600"/>
              <a:gd name="T52" fmla="*/ 17375 w 21600"/>
              <a:gd name="T53" fmla="*/ 15605 h 21600"/>
              <a:gd name="T54" fmla="*/ 16041 w 21600"/>
              <a:gd name="T55" fmla="*/ 14844 h 21600"/>
              <a:gd name="T56" fmla="*/ 15215 w 21600"/>
              <a:gd name="T57" fmla="*/ 14654 h 21600"/>
              <a:gd name="T58" fmla="*/ 13754 w 21600"/>
              <a:gd name="T59" fmla="*/ 14178 h 21600"/>
              <a:gd name="T60" fmla="*/ 12547 w 21600"/>
              <a:gd name="T61" fmla="*/ 13893 h 21600"/>
              <a:gd name="T62" fmla="*/ 11181 w 21600"/>
              <a:gd name="T63" fmla="*/ 13893 h 21600"/>
              <a:gd name="T64" fmla="*/ 10228 w 21600"/>
              <a:gd name="T65" fmla="*/ 13893 h 21600"/>
              <a:gd name="T66" fmla="*/ 8704 w 21600"/>
              <a:gd name="T67" fmla="*/ 14083 h 21600"/>
              <a:gd name="T68" fmla="*/ 6988 w 21600"/>
              <a:gd name="T69" fmla="*/ 14368 h 21600"/>
              <a:gd name="T70" fmla="*/ 5972 w 21600"/>
              <a:gd name="T71" fmla="*/ 14749 h 21600"/>
              <a:gd name="T72" fmla="*/ 4987 w 21600"/>
              <a:gd name="T73" fmla="*/ 14844 h 21600"/>
              <a:gd name="T74" fmla="*/ 3907 w 21600"/>
              <a:gd name="T75" fmla="*/ 15605 h 21600"/>
              <a:gd name="T76" fmla="*/ 3049 w 21600"/>
              <a:gd name="T77" fmla="*/ 15986 h 21600"/>
              <a:gd name="T78" fmla="*/ 1779 w 21600"/>
              <a:gd name="T79" fmla="*/ 16652 h 21600"/>
              <a:gd name="T80" fmla="*/ 858 w 21600"/>
              <a:gd name="T81" fmla="*/ 17794 h 21600"/>
              <a:gd name="T82" fmla="*/ 32 w 21600"/>
              <a:gd name="T83" fmla="*/ 2017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00" h="21600">
                <a:moveTo>
                  <a:pt x="32" y="1808"/>
                </a:moveTo>
                <a:lnTo>
                  <a:pt x="32" y="1808"/>
                </a:lnTo>
                <a:lnTo>
                  <a:pt x="0" y="0"/>
                </a:lnTo>
                <a:lnTo>
                  <a:pt x="254" y="1808"/>
                </a:lnTo>
                <a:lnTo>
                  <a:pt x="604" y="2855"/>
                </a:lnTo>
                <a:lnTo>
                  <a:pt x="1461" y="3996"/>
                </a:lnTo>
                <a:lnTo>
                  <a:pt x="2160" y="4567"/>
                </a:lnTo>
                <a:lnTo>
                  <a:pt x="2859" y="5233"/>
                </a:lnTo>
                <a:lnTo>
                  <a:pt x="3304" y="5614"/>
                </a:lnTo>
                <a:lnTo>
                  <a:pt x="4002" y="6090"/>
                </a:lnTo>
                <a:lnTo>
                  <a:pt x="4447" y="6375"/>
                </a:lnTo>
                <a:lnTo>
                  <a:pt x="5273" y="6851"/>
                </a:lnTo>
                <a:lnTo>
                  <a:pt x="5972" y="6756"/>
                </a:lnTo>
                <a:lnTo>
                  <a:pt x="6702" y="6851"/>
                </a:lnTo>
                <a:lnTo>
                  <a:pt x="7369" y="7041"/>
                </a:lnTo>
                <a:lnTo>
                  <a:pt x="8068" y="7232"/>
                </a:lnTo>
                <a:lnTo>
                  <a:pt x="8704" y="7422"/>
                </a:lnTo>
                <a:lnTo>
                  <a:pt x="9371" y="7232"/>
                </a:lnTo>
                <a:lnTo>
                  <a:pt x="9911" y="6946"/>
                </a:lnTo>
                <a:lnTo>
                  <a:pt x="10514" y="7041"/>
                </a:lnTo>
                <a:lnTo>
                  <a:pt x="11118" y="6946"/>
                </a:lnTo>
                <a:lnTo>
                  <a:pt x="11689" y="6946"/>
                </a:lnTo>
                <a:lnTo>
                  <a:pt x="12356" y="6946"/>
                </a:lnTo>
                <a:lnTo>
                  <a:pt x="12801" y="6946"/>
                </a:lnTo>
                <a:lnTo>
                  <a:pt x="13341" y="6851"/>
                </a:lnTo>
                <a:lnTo>
                  <a:pt x="13913" y="6756"/>
                </a:lnTo>
                <a:lnTo>
                  <a:pt x="14612" y="6756"/>
                </a:lnTo>
                <a:lnTo>
                  <a:pt x="15120" y="6470"/>
                </a:lnTo>
                <a:lnTo>
                  <a:pt x="15501" y="6661"/>
                </a:lnTo>
                <a:lnTo>
                  <a:pt x="15946" y="6185"/>
                </a:lnTo>
                <a:lnTo>
                  <a:pt x="16391" y="6090"/>
                </a:lnTo>
                <a:lnTo>
                  <a:pt x="16899" y="5804"/>
                </a:lnTo>
                <a:lnTo>
                  <a:pt x="17502" y="5519"/>
                </a:lnTo>
                <a:lnTo>
                  <a:pt x="18296" y="5329"/>
                </a:lnTo>
                <a:lnTo>
                  <a:pt x="18836" y="4948"/>
                </a:lnTo>
                <a:lnTo>
                  <a:pt x="19599" y="4472"/>
                </a:lnTo>
                <a:lnTo>
                  <a:pt x="20171" y="4092"/>
                </a:lnTo>
                <a:lnTo>
                  <a:pt x="20456" y="3806"/>
                </a:lnTo>
                <a:lnTo>
                  <a:pt x="20742" y="3235"/>
                </a:lnTo>
                <a:lnTo>
                  <a:pt x="21028" y="2759"/>
                </a:lnTo>
                <a:lnTo>
                  <a:pt x="21314" y="1903"/>
                </a:lnTo>
                <a:lnTo>
                  <a:pt x="21600" y="1237"/>
                </a:lnTo>
                <a:lnTo>
                  <a:pt x="21600" y="21600"/>
                </a:lnTo>
                <a:lnTo>
                  <a:pt x="21378" y="20078"/>
                </a:lnTo>
                <a:lnTo>
                  <a:pt x="21092" y="19602"/>
                </a:lnTo>
                <a:lnTo>
                  <a:pt x="21378" y="20078"/>
                </a:lnTo>
                <a:lnTo>
                  <a:pt x="20838" y="18745"/>
                </a:lnTo>
                <a:lnTo>
                  <a:pt x="20552" y="18460"/>
                </a:lnTo>
                <a:lnTo>
                  <a:pt x="20202" y="17699"/>
                </a:lnTo>
                <a:lnTo>
                  <a:pt x="19376" y="16937"/>
                </a:lnTo>
                <a:lnTo>
                  <a:pt x="18900" y="16367"/>
                </a:lnTo>
                <a:lnTo>
                  <a:pt x="18424" y="16081"/>
                </a:lnTo>
                <a:lnTo>
                  <a:pt x="17947" y="15891"/>
                </a:lnTo>
                <a:lnTo>
                  <a:pt x="17375" y="15605"/>
                </a:lnTo>
                <a:lnTo>
                  <a:pt x="16708" y="15320"/>
                </a:lnTo>
                <a:lnTo>
                  <a:pt x="16041" y="14844"/>
                </a:lnTo>
                <a:lnTo>
                  <a:pt x="15787" y="14844"/>
                </a:lnTo>
                <a:lnTo>
                  <a:pt x="15215" y="14654"/>
                </a:lnTo>
                <a:lnTo>
                  <a:pt x="14612" y="14368"/>
                </a:lnTo>
                <a:lnTo>
                  <a:pt x="13754" y="14178"/>
                </a:lnTo>
                <a:lnTo>
                  <a:pt x="13278" y="14083"/>
                </a:lnTo>
                <a:lnTo>
                  <a:pt x="12547" y="13893"/>
                </a:lnTo>
                <a:lnTo>
                  <a:pt x="11785" y="13893"/>
                </a:lnTo>
                <a:lnTo>
                  <a:pt x="11181" y="13893"/>
                </a:lnTo>
                <a:lnTo>
                  <a:pt x="10705" y="13893"/>
                </a:lnTo>
                <a:lnTo>
                  <a:pt x="10228" y="13893"/>
                </a:lnTo>
                <a:lnTo>
                  <a:pt x="9625" y="14083"/>
                </a:lnTo>
                <a:lnTo>
                  <a:pt x="8704" y="14083"/>
                </a:lnTo>
                <a:lnTo>
                  <a:pt x="7909" y="14368"/>
                </a:lnTo>
                <a:lnTo>
                  <a:pt x="6988" y="14368"/>
                </a:lnTo>
                <a:lnTo>
                  <a:pt x="6416" y="14463"/>
                </a:lnTo>
                <a:lnTo>
                  <a:pt x="5972" y="14749"/>
                </a:lnTo>
                <a:lnTo>
                  <a:pt x="5591" y="14654"/>
                </a:lnTo>
                <a:lnTo>
                  <a:pt x="4987" y="14844"/>
                </a:lnTo>
                <a:lnTo>
                  <a:pt x="4511" y="14939"/>
                </a:lnTo>
                <a:lnTo>
                  <a:pt x="3907" y="15605"/>
                </a:lnTo>
                <a:lnTo>
                  <a:pt x="3494" y="15796"/>
                </a:lnTo>
                <a:lnTo>
                  <a:pt x="3049" y="15986"/>
                </a:lnTo>
                <a:lnTo>
                  <a:pt x="2351" y="16367"/>
                </a:lnTo>
                <a:lnTo>
                  <a:pt x="1779" y="16652"/>
                </a:lnTo>
                <a:lnTo>
                  <a:pt x="1461" y="16937"/>
                </a:lnTo>
                <a:lnTo>
                  <a:pt x="858" y="17794"/>
                </a:lnTo>
                <a:lnTo>
                  <a:pt x="286" y="18460"/>
                </a:lnTo>
                <a:lnTo>
                  <a:pt x="32" y="20173"/>
                </a:lnTo>
                <a:lnTo>
                  <a:pt x="32" y="1808"/>
                </a:lnTo>
              </a:path>
            </a:pathLst>
          </a:custGeom>
          <a:solidFill>
            <a:srgbClr val="FF0000"/>
          </a:solidFill>
          <a:ln w="12700" cap="rnd">
            <a:solidFill>
              <a:schemeClr val="tx1"/>
            </a:solidFill>
            <a:prstDash val="solid"/>
            <a:round/>
            <a:headEnd type="none" w="med" len="med"/>
            <a:tailEnd type="none" w="med" len="med"/>
          </a:ln>
        </p:spPr>
        <p:txBody>
          <a:bodyPr lIns="0" tIns="0" rIns="0" bIns="0"/>
          <a:lstStyle/>
          <a:p>
            <a:endParaRPr lang="en-US"/>
          </a:p>
        </p:txBody>
      </p:sp>
      <p:sp>
        <p:nvSpPr>
          <p:cNvPr id="9" name="Freeform 8"/>
          <p:cNvSpPr>
            <a:spLocks/>
          </p:cNvSpPr>
          <p:nvPr/>
        </p:nvSpPr>
        <p:spPr bwMode="auto">
          <a:xfrm rot="16500000">
            <a:off x="3664744" y="3953669"/>
            <a:ext cx="1079500" cy="360362"/>
          </a:xfrm>
          <a:custGeom>
            <a:avLst/>
            <a:gdLst>
              <a:gd name="T0" fmla="*/ 32 w 21600"/>
              <a:gd name="T1" fmla="*/ 1808 h 21600"/>
              <a:gd name="T2" fmla="*/ 254 w 21600"/>
              <a:gd name="T3" fmla="*/ 1808 h 21600"/>
              <a:gd name="T4" fmla="*/ 1461 w 21600"/>
              <a:gd name="T5" fmla="*/ 3996 h 21600"/>
              <a:gd name="T6" fmla="*/ 2859 w 21600"/>
              <a:gd name="T7" fmla="*/ 5233 h 21600"/>
              <a:gd name="T8" fmla="*/ 4002 w 21600"/>
              <a:gd name="T9" fmla="*/ 6090 h 21600"/>
              <a:gd name="T10" fmla="*/ 5273 w 21600"/>
              <a:gd name="T11" fmla="*/ 6851 h 21600"/>
              <a:gd name="T12" fmla="*/ 6702 w 21600"/>
              <a:gd name="T13" fmla="*/ 6851 h 21600"/>
              <a:gd name="T14" fmla="*/ 8068 w 21600"/>
              <a:gd name="T15" fmla="*/ 7232 h 21600"/>
              <a:gd name="T16" fmla="*/ 9371 w 21600"/>
              <a:gd name="T17" fmla="*/ 7232 h 21600"/>
              <a:gd name="T18" fmla="*/ 10514 w 21600"/>
              <a:gd name="T19" fmla="*/ 7041 h 21600"/>
              <a:gd name="T20" fmla="*/ 11689 w 21600"/>
              <a:gd name="T21" fmla="*/ 6946 h 21600"/>
              <a:gd name="T22" fmla="*/ 12801 w 21600"/>
              <a:gd name="T23" fmla="*/ 6946 h 21600"/>
              <a:gd name="T24" fmla="*/ 13913 w 21600"/>
              <a:gd name="T25" fmla="*/ 6756 h 21600"/>
              <a:gd name="T26" fmla="*/ 15120 w 21600"/>
              <a:gd name="T27" fmla="*/ 6470 h 21600"/>
              <a:gd name="T28" fmla="*/ 15946 w 21600"/>
              <a:gd name="T29" fmla="*/ 6185 h 21600"/>
              <a:gd name="T30" fmla="*/ 16899 w 21600"/>
              <a:gd name="T31" fmla="*/ 5804 h 21600"/>
              <a:gd name="T32" fmla="*/ 18296 w 21600"/>
              <a:gd name="T33" fmla="*/ 5329 h 21600"/>
              <a:gd name="T34" fmla="*/ 19599 w 21600"/>
              <a:gd name="T35" fmla="*/ 4472 h 21600"/>
              <a:gd name="T36" fmla="*/ 20456 w 21600"/>
              <a:gd name="T37" fmla="*/ 3806 h 21600"/>
              <a:gd name="T38" fmla="*/ 21028 w 21600"/>
              <a:gd name="T39" fmla="*/ 2759 h 21600"/>
              <a:gd name="T40" fmla="*/ 21600 w 21600"/>
              <a:gd name="T41" fmla="*/ 1237 h 21600"/>
              <a:gd name="T42" fmla="*/ 21378 w 21600"/>
              <a:gd name="T43" fmla="*/ 20078 h 21600"/>
              <a:gd name="T44" fmla="*/ 21378 w 21600"/>
              <a:gd name="T45" fmla="*/ 20078 h 21600"/>
              <a:gd name="T46" fmla="*/ 20552 w 21600"/>
              <a:gd name="T47" fmla="*/ 18460 h 21600"/>
              <a:gd name="T48" fmla="*/ 19376 w 21600"/>
              <a:gd name="T49" fmla="*/ 16937 h 21600"/>
              <a:gd name="T50" fmla="*/ 18424 w 21600"/>
              <a:gd name="T51" fmla="*/ 16081 h 21600"/>
              <a:gd name="T52" fmla="*/ 17375 w 21600"/>
              <a:gd name="T53" fmla="*/ 15605 h 21600"/>
              <a:gd name="T54" fmla="*/ 16041 w 21600"/>
              <a:gd name="T55" fmla="*/ 14844 h 21600"/>
              <a:gd name="T56" fmla="*/ 15215 w 21600"/>
              <a:gd name="T57" fmla="*/ 14654 h 21600"/>
              <a:gd name="T58" fmla="*/ 13754 w 21600"/>
              <a:gd name="T59" fmla="*/ 14178 h 21600"/>
              <a:gd name="T60" fmla="*/ 12547 w 21600"/>
              <a:gd name="T61" fmla="*/ 13893 h 21600"/>
              <a:gd name="T62" fmla="*/ 11181 w 21600"/>
              <a:gd name="T63" fmla="*/ 13893 h 21600"/>
              <a:gd name="T64" fmla="*/ 10228 w 21600"/>
              <a:gd name="T65" fmla="*/ 13893 h 21600"/>
              <a:gd name="T66" fmla="*/ 8704 w 21600"/>
              <a:gd name="T67" fmla="*/ 14083 h 21600"/>
              <a:gd name="T68" fmla="*/ 6988 w 21600"/>
              <a:gd name="T69" fmla="*/ 14368 h 21600"/>
              <a:gd name="T70" fmla="*/ 5972 w 21600"/>
              <a:gd name="T71" fmla="*/ 14749 h 21600"/>
              <a:gd name="T72" fmla="*/ 4987 w 21600"/>
              <a:gd name="T73" fmla="*/ 14844 h 21600"/>
              <a:gd name="T74" fmla="*/ 3907 w 21600"/>
              <a:gd name="T75" fmla="*/ 15605 h 21600"/>
              <a:gd name="T76" fmla="*/ 3049 w 21600"/>
              <a:gd name="T77" fmla="*/ 15986 h 21600"/>
              <a:gd name="T78" fmla="*/ 1779 w 21600"/>
              <a:gd name="T79" fmla="*/ 16652 h 21600"/>
              <a:gd name="T80" fmla="*/ 858 w 21600"/>
              <a:gd name="T81" fmla="*/ 17794 h 21600"/>
              <a:gd name="T82" fmla="*/ 32 w 21600"/>
              <a:gd name="T83" fmla="*/ 2017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00" h="21600">
                <a:moveTo>
                  <a:pt x="32" y="1808"/>
                </a:moveTo>
                <a:lnTo>
                  <a:pt x="32" y="1808"/>
                </a:lnTo>
                <a:lnTo>
                  <a:pt x="0" y="0"/>
                </a:lnTo>
                <a:lnTo>
                  <a:pt x="254" y="1808"/>
                </a:lnTo>
                <a:lnTo>
                  <a:pt x="604" y="2855"/>
                </a:lnTo>
                <a:lnTo>
                  <a:pt x="1461" y="3996"/>
                </a:lnTo>
                <a:lnTo>
                  <a:pt x="2160" y="4567"/>
                </a:lnTo>
                <a:lnTo>
                  <a:pt x="2859" y="5233"/>
                </a:lnTo>
                <a:lnTo>
                  <a:pt x="3304" y="5614"/>
                </a:lnTo>
                <a:lnTo>
                  <a:pt x="4002" y="6090"/>
                </a:lnTo>
                <a:lnTo>
                  <a:pt x="4447" y="6375"/>
                </a:lnTo>
                <a:lnTo>
                  <a:pt x="5273" y="6851"/>
                </a:lnTo>
                <a:lnTo>
                  <a:pt x="5972" y="6756"/>
                </a:lnTo>
                <a:lnTo>
                  <a:pt x="6702" y="6851"/>
                </a:lnTo>
                <a:lnTo>
                  <a:pt x="7369" y="7041"/>
                </a:lnTo>
                <a:lnTo>
                  <a:pt x="8068" y="7232"/>
                </a:lnTo>
                <a:lnTo>
                  <a:pt x="8704" y="7422"/>
                </a:lnTo>
                <a:lnTo>
                  <a:pt x="9371" y="7232"/>
                </a:lnTo>
                <a:lnTo>
                  <a:pt x="9911" y="6946"/>
                </a:lnTo>
                <a:lnTo>
                  <a:pt x="10514" y="7041"/>
                </a:lnTo>
                <a:lnTo>
                  <a:pt x="11118" y="6946"/>
                </a:lnTo>
                <a:lnTo>
                  <a:pt x="11689" y="6946"/>
                </a:lnTo>
                <a:lnTo>
                  <a:pt x="12356" y="6946"/>
                </a:lnTo>
                <a:lnTo>
                  <a:pt x="12801" y="6946"/>
                </a:lnTo>
                <a:lnTo>
                  <a:pt x="13341" y="6851"/>
                </a:lnTo>
                <a:lnTo>
                  <a:pt x="13913" y="6756"/>
                </a:lnTo>
                <a:lnTo>
                  <a:pt x="14612" y="6756"/>
                </a:lnTo>
                <a:lnTo>
                  <a:pt x="15120" y="6470"/>
                </a:lnTo>
                <a:lnTo>
                  <a:pt x="15501" y="6661"/>
                </a:lnTo>
                <a:lnTo>
                  <a:pt x="15946" y="6185"/>
                </a:lnTo>
                <a:lnTo>
                  <a:pt x="16391" y="6090"/>
                </a:lnTo>
                <a:lnTo>
                  <a:pt x="16899" y="5804"/>
                </a:lnTo>
                <a:lnTo>
                  <a:pt x="17502" y="5519"/>
                </a:lnTo>
                <a:lnTo>
                  <a:pt x="18296" y="5329"/>
                </a:lnTo>
                <a:lnTo>
                  <a:pt x="18836" y="4948"/>
                </a:lnTo>
                <a:lnTo>
                  <a:pt x="19599" y="4472"/>
                </a:lnTo>
                <a:lnTo>
                  <a:pt x="20171" y="4092"/>
                </a:lnTo>
                <a:lnTo>
                  <a:pt x="20456" y="3806"/>
                </a:lnTo>
                <a:lnTo>
                  <a:pt x="20742" y="3235"/>
                </a:lnTo>
                <a:lnTo>
                  <a:pt x="21028" y="2759"/>
                </a:lnTo>
                <a:lnTo>
                  <a:pt x="21314" y="1903"/>
                </a:lnTo>
                <a:lnTo>
                  <a:pt x="21600" y="1237"/>
                </a:lnTo>
                <a:lnTo>
                  <a:pt x="21600" y="21600"/>
                </a:lnTo>
                <a:lnTo>
                  <a:pt x="21378" y="20078"/>
                </a:lnTo>
                <a:lnTo>
                  <a:pt x="21092" y="19602"/>
                </a:lnTo>
                <a:lnTo>
                  <a:pt x="21378" y="20078"/>
                </a:lnTo>
                <a:lnTo>
                  <a:pt x="20838" y="18745"/>
                </a:lnTo>
                <a:lnTo>
                  <a:pt x="20552" y="18460"/>
                </a:lnTo>
                <a:lnTo>
                  <a:pt x="20202" y="17699"/>
                </a:lnTo>
                <a:lnTo>
                  <a:pt x="19376" y="16937"/>
                </a:lnTo>
                <a:lnTo>
                  <a:pt x="18900" y="16367"/>
                </a:lnTo>
                <a:lnTo>
                  <a:pt x="18424" y="16081"/>
                </a:lnTo>
                <a:lnTo>
                  <a:pt x="17947" y="15891"/>
                </a:lnTo>
                <a:lnTo>
                  <a:pt x="17375" y="15605"/>
                </a:lnTo>
                <a:lnTo>
                  <a:pt x="16708" y="15320"/>
                </a:lnTo>
                <a:lnTo>
                  <a:pt x="16041" y="14844"/>
                </a:lnTo>
                <a:lnTo>
                  <a:pt x="15787" y="14844"/>
                </a:lnTo>
                <a:lnTo>
                  <a:pt x="15215" y="14654"/>
                </a:lnTo>
                <a:lnTo>
                  <a:pt x="14612" y="14368"/>
                </a:lnTo>
                <a:lnTo>
                  <a:pt x="13754" y="14178"/>
                </a:lnTo>
                <a:lnTo>
                  <a:pt x="13278" y="14083"/>
                </a:lnTo>
                <a:lnTo>
                  <a:pt x="12547" y="13893"/>
                </a:lnTo>
                <a:lnTo>
                  <a:pt x="11785" y="13893"/>
                </a:lnTo>
                <a:lnTo>
                  <a:pt x="11181" y="13893"/>
                </a:lnTo>
                <a:lnTo>
                  <a:pt x="10705" y="13893"/>
                </a:lnTo>
                <a:lnTo>
                  <a:pt x="10228" y="13893"/>
                </a:lnTo>
                <a:lnTo>
                  <a:pt x="9625" y="14083"/>
                </a:lnTo>
                <a:lnTo>
                  <a:pt x="8704" y="14083"/>
                </a:lnTo>
                <a:lnTo>
                  <a:pt x="7909" y="14368"/>
                </a:lnTo>
                <a:lnTo>
                  <a:pt x="6988" y="14368"/>
                </a:lnTo>
                <a:lnTo>
                  <a:pt x="6416" y="14463"/>
                </a:lnTo>
                <a:lnTo>
                  <a:pt x="5972" y="14749"/>
                </a:lnTo>
                <a:lnTo>
                  <a:pt x="5591" y="14654"/>
                </a:lnTo>
                <a:lnTo>
                  <a:pt x="4987" y="14844"/>
                </a:lnTo>
                <a:lnTo>
                  <a:pt x="4511" y="14939"/>
                </a:lnTo>
                <a:lnTo>
                  <a:pt x="3907" y="15605"/>
                </a:lnTo>
                <a:lnTo>
                  <a:pt x="3494" y="15796"/>
                </a:lnTo>
                <a:lnTo>
                  <a:pt x="3049" y="15986"/>
                </a:lnTo>
                <a:lnTo>
                  <a:pt x="2351" y="16367"/>
                </a:lnTo>
                <a:lnTo>
                  <a:pt x="1779" y="16652"/>
                </a:lnTo>
                <a:lnTo>
                  <a:pt x="1461" y="16937"/>
                </a:lnTo>
                <a:lnTo>
                  <a:pt x="858" y="17794"/>
                </a:lnTo>
                <a:lnTo>
                  <a:pt x="286" y="18460"/>
                </a:lnTo>
                <a:lnTo>
                  <a:pt x="32" y="20173"/>
                </a:lnTo>
                <a:lnTo>
                  <a:pt x="32" y="1808"/>
                </a:lnTo>
              </a:path>
            </a:pathLst>
          </a:custGeom>
          <a:solidFill>
            <a:srgbClr val="FF0000"/>
          </a:solidFill>
          <a:ln w="12700" cap="rnd">
            <a:solidFill>
              <a:schemeClr val="tx1"/>
            </a:solidFill>
            <a:prstDash val="solid"/>
            <a:round/>
            <a:headEnd type="none" w="med" len="med"/>
            <a:tailEnd type="none" w="med" len="med"/>
          </a:ln>
        </p:spPr>
        <p:txBody>
          <a:bodyPr lIns="0" tIns="0" rIns="0" bIns="0"/>
          <a:lstStyle/>
          <a:p>
            <a:endParaRPr lang="en-US"/>
          </a:p>
        </p:txBody>
      </p:sp>
      <p:sp>
        <p:nvSpPr>
          <p:cNvPr id="10" name="Oval 10"/>
          <p:cNvSpPr>
            <a:spLocks/>
          </p:cNvSpPr>
          <p:nvPr/>
        </p:nvSpPr>
        <p:spPr bwMode="auto">
          <a:xfrm rot="16200000">
            <a:off x="4367213" y="4011613"/>
            <a:ext cx="1054100" cy="21590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1" name="Oval 11"/>
          <p:cNvSpPr>
            <a:spLocks/>
          </p:cNvSpPr>
          <p:nvPr/>
        </p:nvSpPr>
        <p:spPr bwMode="auto">
          <a:xfrm rot="17100000">
            <a:off x="2922588" y="3935413"/>
            <a:ext cx="1054100" cy="21590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2" name="Freeform 12"/>
          <p:cNvSpPr>
            <a:spLocks/>
          </p:cNvSpPr>
          <p:nvPr/>
        </p:nvSpPr>
        <p:spPr bwMode="auto">
          <a:xfrm>
            <a:off x="1282700" y="2451100"/>
            <a:ext cx="6019800" cy="1531938"/>
          </a:xfrm>
          <a:custGeom>
            <a:avLst/>
            <a:gdLst>
              <a:gd name="T0" fmla="*/ 0 w 21600"/>
              <a:gd name="T1" fmla="*/ 0 h 21013"/>
              <a:gd name="T2" fmla="*/ 547 w 21600"/>
              <a:gd name="T3" fmla="*/ 5226 h 21013"/>
              <a:gd name="T4" fmla="*/ 1641 w 21600"/>
              <a:gd name="T5" fmla="*/ 8361 h 21013"/>
              <a:gd name="T6" fmla="*/ 3281 w 21600"/>
              <a:gd name="T7" fmla="*/ 9406 h 21013"/>
              <a:gd name="T8" fmla="*/ 5195 w 21600"/>
              <a:gd name="T9" fmla="*/ 16723 h 21013"/>
              <a:gd name="T10" fmla="*/ 6289 w 21600"/>
              <a:gd name="T11" fmla="*/ 17768 h 21013"/>
              <a:gd name="T12" fmla="*/ 8203 w 21600"/>
              <a:gd name="T13" fmla="*/ 17768 h 21013"/>
              <a:gd name="T14" fmla="*/ 9296 w 21600"/>
              <a:gd name="T15" fmla="*/ 18813 h 21013"/>
              <a:gd name="T16" fmla="*/ 10390 w 21600"/>
              <a:gd name="T17" fmla="*/ 20903 h 21013"/>
              <a:gd name="T18" fmla="*/ 13124 w 21600"/>
              <a:gd name="T19" fmla="*/ 18813 h 21013"/>
              <a:gd name="T20" fmla="*/ 15585 w 21600"/>
              <a:gd name="T21" fmla="*/ 20903 h 21013"/>
              <a:gd name="T22" fmla="*/ 17499 w 21600"/>
              <a:gd name="T23" fmla="*/ 14632 h 21013"/>
              <a:gd name="T24" fmla="*/ 20233 w 21600"/>
              <a:gd name="T25" fmla="*/ 15677 h 21013"/>
              <a:gd name="T26" fmla="*/ 21053 w 21600"/>
              <a:gd name="T27" fmla="*/ 12542 h 21013"/>
              <a:gd name="T28" fmla="*/ 21600 w 21600"/>
              <a:gd name="T29" fmla="*/ 12542 h 2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600" h="21013">
                <a:moveTo>
                  <a:pt x="0" y="0"/>
                </a:moveTo>
                <a:cubicBezTo>
                  <a:pt x="137" y="1916"/>
                  <a:pt x="273" y="3832"/>
                  <a:pt x="547" y="5226"/>
                </a:cubicBezTo>
                <a:cubicBezTo>
                  <a:pt x="820" y="6619"/>
                  <a:pt x="1185" y="7665"/>
                  <a:pt x="1641" y="8361"/>
                </a:cubicBezTo>
                <a:cubicBezTo>
                  <a:pt x="2096" y="9058"/>
                  <a:pt x="2689" y="8013"/>
                  <a:pt x="3281" y="9406"/>
                </a:cubicBezTo>
                <a:cubicBezTo>
                  <a:pt x="3873" y="10800"/>
                  <a:pt x="4694" y="15329"/>
                  <a:pt x="5195" y="16723"/>
                </a:cubicBezTo>
                <a:cubicBezTo>
                  <a:pt x="5696" y="18116"/>
                  <a:pt x="5787" y="17594"/>
                  <a:pt x="6289" y="17768"/>
                </a:cubicBezTo>
                <a:cubicBezTo>
                  <a:pt x="6790" y="17942"/>
                  <a:pt x="7701" y="17594"/>
                  <a:pt x="8203" y="17768"/>
                </a:cubicBezTo>
                <a:cubicBezTo>
                  <a:pt x="8704" y="17942"/>
                  <a:pt x="8932" y="18290"/>
                  <a:pt x="9296" y="18813"/>
                </a:cubicBezTo>
                <a:cubicBezTo>
                  <a:pt x="9661" y="19335"/>
                  <a:pt x="9752" y="20903"/>
                  <a:pt x="10390" y="20903"/>
                </a:cubicBezTo>
                <a:cubicBezTo>
                  <a:pt x="11028" y="20903"/>
                  <a:pt x="12258" y="18813"/>
                  <a:pt x="13124" y="18813"/>
                </a:cubicBezTo>
                <a:cubicBezTo>
                  <a:pt x="13990" y="18813"/>
                  <a:pt x="14856" y="21600"/>
                  <a:pt x="15585" y="20903"/>
                </a:cubicBezTo>
                <a:cubicBezTo>
                  <a:pt x="16314" y="20206"/>
                  <a:pt x="16724" y="15503"/>
                  <a:pt x="17499" y="14632"/>
                </a:cubicBezTo>
                <a:cubicBezTo>
                  <a:pt x="18273" y="13761"/>
                  <a:pt x="19641" y="16026"/>
                  <a:pt x="20233" y="15677"/>
                </a:cubicBezTo>
                <a:cubicBezTo>
                  <a:pt x="20825" y="15329"/>
                  <a:pt x="20825" y="13065"/>
                  <a:pt x="21053" y="12542"/>
                </a:cubicBezTo>
                <a:cubicBezTo>
                  <a:pt x="21281" y="12019"/>
                  <a:pt x="21441" y="12281"/>
                  <a:pt x="21600" y="12542"/>
                </a:cubicBezTo>
              </a:path>
            </a:pathLst>
          </a:custGeom>
          <a:noFill/>
          <a:ln w="38100" cap="flat">
            <a:solidFill>
              <a:srgbClr val="339966"/>
            </a:solidFill>
            <a:prstDash val="dash"/>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3" name="Line 19"/>
          <p:cNvSpPr>
            <a:spLocks noChangeShapeType="1"/>
          </p:cNvSpPr>
          <p:nvPr/>
        </p:nvSpPr>
        <p:spPr bwMode="auto">
          <a:xfrm rot="10800000">
            <a:off x="6692900" y="4203700"/>
            <a:ext cx="514350" cy="262467"/>
          </a:xfrm>
          <a:prstGeom prst="line">
            <a:avLst/>
          </a:prstGeom>
          <a:noFill/>
          <a:ln w="25400" cap="flat">
            <a:solidFill>
              <a:srgbClr val="FF6600"/>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4" name="Freeform 17"/>
          <p:cNvSpPr>
            <a:spLocks/>
          </p:cNvSpPr>
          <p:nvPr/>
        </p:nvSpPr>
        <p:spPr bwMode="auto">
          <a:xfrm>
            <a:off x="901700" y="2984500"/>
            <a:ext cx="6705600" cy="1525588"/>
          </a:xfrm>
          <a:custGeom>
            <a:avLst/>
            <a:gdLst>
              <a:gd name="T0" fmla="*/ 0 w 21600"/>
              <a:gd name="T1" fmla="*/ 0 h 21271"/>
              <a:gd name="T2" fmla="*/ 1473 w 21600"/>
              <a:gd name="T3" fmla="*/ 2125 h 21271"/>
              <a:gd name="T4" fmla="*/ 2945 w 21600"/>
              <a:gd name="T5" fmla="*/ 11685 h 21271"/>
              <a:gd name="T6" fmla="*/ 5645 w 21600"/>
              <a:gd name="T7" fmla="*/ 13810 h 21271"/>
              <a:gd name="T8" fmla="*/ 7855 w 21600"/>
              <a:gd name="T9" fmla="*/ 19121 h 21271"/>
              <a:gd name="T10" fmla="*/ 10555 w 21600"/>
              <a:gd name="T11" fmla="*/ 19121 h 21271"/>
              <a:gd name="T12" fmla="*/ 13009 w 21600"/>
              <a:gd name="T13" fmla="*/ 21246 h 21271"/>
              <a:gd name="T14" fmla="*/ 14973 w 21600"/>
              <a:gd name="T15" fmla="*/ 16997 h 21271"/>
              <a:gd name="T16" fmla="*/ 17673 w 21600"/>
              <a:gd name="T17" fmla="*/ 18059 h 21271"/>
              <a:gd name="T18" fmla="*/ 19636 w 21600"/>
              <a:gd name="T19" fmla="*/ 12748 h 21271"/>
              <a:gd name="T20" fmla="*/ 21600 w 21600"/>
              <a:gd name="T21" fmla="*/ 12748 h 2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271">
                <a:moveTo>
                  <a:pt x="0" y="0"/>
                </a:moveTo>
                <a:cubicBezTo>
                  <a:pt x="491" y="89"/>
                  <a:pt x="982" y="177"/>
                  <a:pt x="1473" y="2125"/>
                </a:cubicBezTo>
                <a:cubicBezTo>
                  <a:pt x="1964" y="4072"/>
                  <a:pt x="2250" y="9738"/>
                  <a:pt x="2945" y="11685"/>
                </a:cubicBezTo>
                <a:cubicBezTo>
                  <a:pt x="3641" y="13633"/>
                  <a:pt x="4827" y="12570"/>
                  <a:pt x="5645" y="13810"/>
                </a:cubicBezTo>
                <a:cubicBezTo>
                  <a:pt x="6464" y="15049"/>
                  <a:pt x="7036" y="18236"/>
                  <a:pt x="7855" y="19121"/>
                </a:cubicBezTo>
                <a:cubicBezTo>
                  <a:pt x="8673" y="20007"/>
                  <a:pt x="9695" y="18767"/>
                  <a:pt x="10555" y="19121"/>
                </a:cubicBezTo>
                <a:cubicBezTo>
                  <a:pt x="11414" y="19475"/>
                  <a:pt x="12273" y="21600"/>
                  <a:pt x="13009" y="21246"/>
                </a:cubicBezTo>
                <a:cubicBezTo>
                  <a:pt x="13745" y="20892"/>
                  <a:pt x="14195" y="17528"/>
                  <a:pt x="14973" y="16997"/>
                </a:cubicBezTo>
                <a:cubicBezTo>
                  <a:pt x="15750" y="16466"/>
                  <a:pt x="16895" y="18767"/>
                  <a:pt x="17673" y="18059"/>
                </a:cubicBezTo>
                <a:cubicBezTo>
                  <a:pt x="18450" y="17351"/>
                  <a:pt x="18982" y="13633"/>
                  <a:pt x="19636" y="12748"/>
                </a:cubicBezTo>
                <a:cubicBezTo>
                  <a:pt x="20291" y="11862"/>
                  <a:pt x="21273" y="12748"/>
                  <a:pt x="21600" y="12748"/>
                </a:cubicBezTo>
              </a:path>
            </a:pathLst>
          </a:custGeom>
          <a:noFill/>
          <a:ln w="38100" cap="flat">
            <a:solidFill>
              <a:srgbClr val="FF6600"/>
            </a:solidFill>
            <a:prstDash val="dash"/>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 name="Rectangle 18"/>
          <p:cNvSpPr>
            <a:spLocks/>
          </p:cNvSpPr>
          <p:nvPr/>
        </p:nvSpPr>
        <p:spPr bwMode="auto">
          <a:xfrm>
            <a:off x="177800" y="1458384"/>
            <a:ext cx="2565400" cy="662516"/>
          </a:xfrm>
          <a:prstGeom prst="rect">
            <a:avLst/>
          </a:prstGeom>
          <a:noFill/>
          <a:ln w="25400" cap="flat">
            <a:solidFill>
              <a:srgbClr val="0000FF"/>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40639" bIns="0"/>
          <a:lstStyle/>
          <a:p>
            <a:pPr marL="39688">
              <a:spcBef>
                <a:spcPts val="1350"/>
              </a:spcBef>
            </a:pPr>
            <a:r>
              <a:rPr lang="en-US" sz="1800" dirty="0" smtClean="0">
                <a:solidFill>
                  <a:srgbClr val="0000FF"/>
                </a:solidFill>
                <a:latin typeface="Helvetica" charset="0"/>
                <a:ea typeface="ＭＳ Ｐゴシック" charset="0"/>
                <a:cs typeface="Helvetica" charset="0"/>
                <a:sym typeface="Helvetica" charset="0"/>
              </a:rPr>
              <a:t>Central design orbit = closed for p=p</a:t>
            </a:r>
            <a:r>
              <a:rPr lang="en-US" sz="1800" baseline="-25000" dirty="0" smtClean="0">
                <a:solidFill>
                  <a:srgbClr val="0000FF"/>
                </a:solidFill>
                <a:latin typeface="Helvetica" charset="0"/>
                <a:ea typeface="ＭＳ Ｐゴシック" charset="0"/>
                <a:cs typeface="Helvetica" charset="0"/>
                <a:sym typeface="Helvetica" charset="0"/>
              </a:rPr>
              <a:t>0</a:t>
            </a:r>
            <a:endParaRPr lang="en-US" sz="1800" baseline="-25000" dirty="0">
              <a:solidFill>
                <a:srgbClr val="0000FF"/>
              </a:solidFill>
              <a:latin typeface="Helvetica" charset="0"/>
              <a:ea typeface="ＭＳ Ｐゴシック" charset="0"/>
              <a:cs typeface="Helvetica" charset="0"/>
              <a:sym typeface="Helvetica" charset="0"/>
            </a:endParaRPr>
          </a:p>
        </p:txBody>
      </p:sp>
      <p:grpSp>
        <p:nvGrpSpPr>
          <p:cNvPr id="16" name="Group 25"/>
          <p:cNvGrpSpPr>
            <a:grpSpLocks/>
          </p:cNvGrpSpPr>
          <p:nvPr/>
        </p:nvGrpSpPr>
        <p:grpSpPr bwMode="auto">
          <a:xfrm>
            <a:off x="3365499" y="1698836"/>
            <a:ext cx="3245379" cy="925830"/>
            <a:chOff x="0" y="0"/>
            <a:chExt cx="2632" cy="792"/>
          </a:xfrm>
        </p:grpSpPr>
        <p:sp>
          <p:nvSpPr>
            <p:cNvPr id="17" name="Rectangle 23"/>
            <p:cNvSpPr>
              <a:spLocks/>
            </p:cNvSpPr>
            <p:nvPr/>
          </p:nvSpPr>
          <p:spPr bwMode="auto">
            <a:xfrm>
              <a:off x="0" y="0"/>
              <a:ext cx="2632" cy="792"/>
            </a:xfrm>
            <a:prstGeom prst="rect">
              <a:avLst/>
            </a:prstGeom>
            <a:solidFill>
              <a:schemeClr val="accent1"/>
            </a:solidFill>
            <a:ln w="38100" cap="flat">
              <a:solidFill>
                <a:srgbClr val="0000FF"/>
              </a:solidFill>
              <a:prstDash val="solid"/>
              <a:miter lim="800000"/>
              <a:headEnd type="none" w="med" len="med"/>
              <a:tailEnd type="none" w="med" len="med"/>
            </a:ln>
          </p:spPr>
          <p:txBody>
            <a:bodyPr lIns="0" tIns="0" rIns="0" bIns="0"/>
            <a:lstStyle/>
            <a:p>
              <a:endParaRPr lang="en-US"/>
            </a:p>
          </p:txBody>
        </p:sp>
        <p:pic>
          <p:nvPicPr>
            <p:cNvPr id="18"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 y="67"/>
              <a:ext cx="2542"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chemeClr val="tx1"/>
                  </a:solidFill>
                  <a:miter lim="800000"/>
                  <a:headEnd/>
                  <a:tailEnd/>
                </a14:hiddenLine>
              </a:ext>
            </a:extLst>
          </p:spPr>
        </p:pic>
      </p:grpSp>
      <p:sp>
        <p:nvSpPr>
          <p:cNvPr id="19" name="Line 26"/>
          <p:cNvSpPr>
            <a:spLocks noChangeShapeType="1"/>
          </p:cNvSpPr>
          <p:nvPr/>
        </p:nvSpPr>
        <p:spPr bwMode="auto">
          <a:xfrm rot="10800000">
            <a:off x="3809999" y="2338915"/>
            <a:ext cx="10583" cy="1703917"/>
          </a:xfrm>
          <a:prstGeom prst="line">
            <a:avLst/>
          </a:prstGeom>
          <a:noFill/>
          <a:ln w="127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 name="Line 27"/>
          <p:cNvSpPr>
            <a:spLocks noChangeShapeType="1"/>
          </p:cNvSpPr>
          <p:nvPr/>
        </p:nvSpPr>
        <p:spPr bwMode="auto">
          <a:xfrm rot="10800000" flipH="1">
            <a:off x="5291667" y="1556792"/>
            <a:ext cx="216437" cy="379956"/>
          </a:xfrm>
          <a:prstGeom prst="line">
            <a:avLst/>
          </a:prstGeom>
          <a:noFill/>
          <a:ln w="127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1" name="Line 28"/>
          <p:cNvSpPr>
            <a:spLocks noChangeShapeType="1"/>
          </p:cNvSpPr>
          <p:nvPr/>
        </p:nvSpPr>
        <p:spPr bwMode="auto">
          <a:xfrm rot="10800000" flipH="1">
            <a:off x="6646333" y="1217081"/>
            <a:ext cx="634999" cy="529168"/>
          </a:xfrm>
          <a:prstGeom prst="line">
            <a:avLst/>
          </a:prstGeom>
          <a:noFill/>
          <a:ln w="127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2" name="Up-Down Arrow 21"/>
          <p:cNvSpPr/>
          <p:nvPr/>
        </p:nvSpPr>
        <p:spPr bwMode="auto">
          <a:xfrm>
            <a:off x="3767667" y="4116915"/>
            <a:ext cx="105833" cy="211667"/>
          </a:xfrm>
          <a:prstGeom prst="upDownArrow">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 charset="-128"/>
            </a:endParaRPr>
          </a:p>
        </p:txBody>
      </p:sp>
      <p:sp>
        <p:nvSpPr>
          <p:cNvPr id="23" name="Line 13"/>
          <p:cNvSpPr>
            <a:spLocks noChangeShapeType="1"/>
          </p:cNvSpPr>
          <p:nvPr/>
        </p:nvSpPr>
        <p:spPr bwMode="auto">
          <a:xfrm flipH="1">
            <a:off x="6667500" y="2264833"/>
            <a:ext cx="783167" cy="1227667"/>
          </a:xfrm>
          <a:prstGeom prst="line">
            <a:avLst/>
          </a:prstGeom>
          <a:noFill/>
          <a:ln w="25400" cap="flat">
            <a:solidFill>
              <a:srgbClr val="339966"/>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4" name="Rectangle 14"/>
          <p:cNvSpPr>
            <a:spLocks/>
          </p:cNvSpPr>
          <p:nvPr/>
        </p:nvSpPr>
        <p:spPr bwMode="auto">
          <a:xfrm>
            <a:off x="6802967" y="1934633"/>
            <a:ext cx="2150533" cy="351367"/>
          </a:xfrm>
          <a:prstGeom prst="rect">
            <a:avLst/>
          </a:prstGeom>
          <a:noFill/>
          <a:ln w="25400" cap="flat">
            <a:solidFill>
              <a:srgbClr val="339966"/>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40639" bIns="0"/>
          <a:lstStyle/>
          <a:p>
            <a:pPr marL="39688">
              <a:spcBef>
                <a:spcPts val="1350"/>
              </a:spcBef>
            </a:pPr>
            <a:r>
              <a:rPr lang="en-US" sz="1600" dirty="0">
                <a:solidFill>
                  <a:srgbClr val="008000"/>
                </a:solidFill>
                <a:latin typeface="Helvetica" charset="0"/>
                <a:ea typeface="ＭＳ Ｐゴシック" charset="0"/>
                <a:cs typeface="Helvetica" charset="0"/>
                <a:sym typeface="Helvetica" charset="0"/>
              </a:rPr>
              <a:t>Closed orbit for p &lt; p</a:t>
            </a:r>
            <a:r>
              <a:rPr lang="en-US" sz="1600" baseline="-25000" dirty="0">
                <a:solidFill>
                  <a:srgbClr val="008000"/>
                </a:solidFill>
                <a:latin typeface="Helvetica" charset="0"/>
                <a:ea typeface="ＭＳ Ｐゴシック" charset="0"/>
                <a:cs typeface="Helvetica" charset="0"/>
                <a:sym typeface="Helvetica" charset="0"/>
              </a:rPr>
              <a:t>0</a:t>
            </a:r>
            <a:r>
              <a:rPr lang="en-US" sz="1600" dirty="0">
                <a:solidFill>
                  <a:srgbClr val="008000"/>
                </a:solidFill>
                <a:latin typeface="Helvetica" charset="0"/>
                <a:ea typeface="ＭＳ Ｐゴシック" charset="0"/>
                <a:cs typeface="Helvetica" charset="0"/>
                <a:sym typeface="Helvetica" charset="0"/>
              </a:rPr>
              <a:t> </a:t>
            </a:r>
          </a:p>
        </p:txBody>
      </p:sp>
      <p:sp>
        <p:nvSpPr>
          <p:cNvPr id="25" name="Line 13"/>
          <p:cNvSpPr>
            <a:spLocks noChangeShapeType="1"/>
          </p:cNvSpPr>
          <p:nvPr/>
        </p:nvSpPr>
        <p:spPr bwMode="auto">
          <a:xfrm flipH="1">
            <a:off x="1079500" y="2133601"/>
            <a:ext cx="50800" cy="634999"/>
          </a:xfrm>
          <a:prstGeom prst="line">
            <a:avLst/>
          </a:prstGeom>
          <a:noFill/>
          <a:ln w="25400" cap="flat">
            <a:solidFill>
              <a:srgbClr val="0000FF"/>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pic>
        <p:nvPicPr>
          <p:cNvPr id="26" name="Picture 25"/>
          <p:cNvPicPr>
            <a:picLocks noChangeAspect="1"/>
          </p:cNvPicPr>
          <p:nvPr/>
        </p:nvPicPr>
        <p:blipFill>
          <a:blip r:embed="rId3"/>
          <a:stretch>
            <a:fillRect/>
          </a:stretch>
        </p:blipFill>
        <p:spPr>
          <a:xfrm>
            <a:off x="971600" y="5373216"/>
            <a:ext cx="2738264" cy="737225"/>
          </a:xfrm>
          <a:prstGeom prst="rect">
            <a:avLst/>
          </a:prstGeom>
        </p:spPr>
      </p:pic>
      <p:sp>
        <p:nvSpPr>
          <p:cNvPr id="27" name="Rectangle 14"/>
          <p:cNvSpPr>
            <a:spLocks/>
          </p:cNvSpPr>
          <p:nvPr/>
        </p:nvSpPr>
        <p:spPr bwMode="auto">
          <a:xfrm>
            <a:off x="6990887" y="4517793"/>
            <a:ext cx="2150533" cy="351367"/>
          </a:xfrm>
          <a:prstGeom prst="rect">
            <a:avLst/>
          </a:prstGeom>
          <a:noFill/>
          <a:ln w="25400" cap="flat">
            <a:solidFill>
              <a:srgbClr val="FF66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40639" bIns="0"/>
          <a:lstStyle/>
          <a:p>
            <a:pPr marL="39688">
              <a:spcBef>
                <a:spcPts val="1350"/>
              </a:spcBef>
            </a:pPr>
            <a:r>
              <a:rPr lang="en-US" sz="1600" dirty="0">
                <a:solidFill>
                  <a:srgbClr val="FF6600"/>
                </a:solidFill>
                <a:latin typeface="Helvetica" charset="0"/>
                <a:ea typeface="ＭＳ Ｐゴシック" charset="0"/>
                <a:cs typeface="Helvetica" charset="0"/>
                <a:sym typeface="Helvetica" charset="0"/>
              </a:rPr>
              <a:t>Closed orbit for p </a:t>
            </a:r>
            <a:r>
              <a:rPr lang="en-US" sz="1600" dirty="0" smtClean="0">
                <a:solidFill>
                  <a:srgbClr val="FF6600"/>
                </a:solidFill>
                <a:latin typeface="Helvetica" charset="0"/>
                <a:ea typeface="ＭＳ Ｐゴシック" charset="0"/>
                <a:cs typeface="Helvetica" charset="0"/>
                <a:sym typeface="Helvetica" charset="0"/>
              </a:rPr>
              <a:t>&gt; </a:t>
            </a:r>
            <a:r>
              <a:rPr lang="en-US" sz="1600" dirty="0">
                <a:solidFill>
                  <a:srgbClr val="FF6600"/>
                </a:solidFill>
                <a:latin typeface="Helvetica" charset="0"/>
                <a:ea typeface="ＭＳ Ｐゴシック" charset="0"/>
                <a:cs typeface="Helvetica" charset="0"/>
                <a:sym typeface="Helvetica" charset="0"/>
              </a:rPr>
              <a:t>p</a:t>
            </a:r>
            <a:r>
              <a:rPr lang="en-US" sz="1600" baseline="-25000" dirty="0">
                <a:solidFill>
                  <a:srgbClr val="FF6600"/>
                </a:solidFill>
                <a:latin typeface="Helvetica" charset="0"/>
                <a:ea typeface="ＭＳ Ｐゴシック" charset="0"/>
                <a:cs typeface="Helvetica" charset="0"/>
                <a:sym typeface="Helvetica" charset="0"/>
              </a:rPr>
              <a:t>0</a:t>
            </a:r>
            <a:r>
              <a:rPr lang="en-US" sz="1600" dirty="0">
                <a:solidFill>
                  <a:srgbClr val="FF6600"/>
                </a:solidFill>
                <a:latin typeface="Helvetica" charset="0"/>
                <a:ea typeface="ＭＳ Ｐゴシック" charset="0"/>
                <a:cs typeface="Helvetica" charset="0"/>
                <a:sym typeface="Helvetica" charset="0"/>
              </a:rPr>
              <a:t> </a:t>
            </a:r>
          </a:p>
        </p:txBody>
      </p:sp>
      <p:sp>
        <p:nvSpPr>
          <p:cNvPr id="28" name="Rectangle 21"/>
          <p:cNvSpPr>
            <a:spLocks/>
          </p:cNvSpPr>
          <p:nvPr/>
        </p:nvSpPr>
        <p:spPr bwMode="auto">
          <a:xfrm>
            <a:off x="5356696" y="831255"/>
            <a:ext cx="1193800" cy="72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nchor="ctr"/>
          <a:lstStyle/>
          <a:p>
            <a:pPr marL="39688">
              <a:spcBef>
                <a:spcPts val="1200"/>
              </a:spcBef>
            </a:pPr>
            <a:r>
              <a:rPr lang="en-US" sz="1600" dirty="0">
                <a:solidFill>
                  <a:schemeClr val="tx1"/>
                </a:solidFill>
                <a:latin typeface="Helvetica" charset="0"/>
                <a:ea typeface="ＭＳ Ｐゴシック" charset="0"/>
                <a:cs typeface="Helvetica" charset="0"/>
                <a:sym typeface="Helvetica" charset="0"/>
              </a:rPr>
              <a:t>Lattice property</a:t>
            </a:r>
          </a:p>
        </p:txBody>
      </p:sp>
      <p:sp>
        <p:nvSpPr>
          <p:cNvPr id="29" name="Rectangle 22"/>
          <p:cNvSpPr>
            <a:spLocks/>
          </p:cNvSpPr>
          <p:nvPr/>
        </p:nvSpPr>
        <p:spPr bwMode="auto">
          <a:xfrm>
            <a:off x="7236296" y="548680"/>
            <a:ext cx="1536700" cy="104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nchor="ctr"/>
          <a:lstStyle/>
          <a:p>
            <a:pPr marL="39688">
              <a:spcBef>
                <a:spcPts val="1200"/>
              </a:spcBef>
            </a:pPr>
            <a:r>
              <a:rPr lang="en-US" sz="1600">
                <a:solidFill>
                  <a:schemeClr val="tx1"/>
                </a:solidFill>
                <a:latin typeface="Helvetica" charset="0"/>
                <a:ea typeface="ＭＳ Ｐゴシック" charset="0"/>
                <a:cs typeface="Helvetica" charset="0"/>
                <a:sym typeface="Helvetica" charset="0"/>
              </a:rPr>
              <a:t>Particle</a:t>
            </a:r>
            <a:r>
              <a:rPr lang="ja-JP" altLang="en-US" sz="1600">
                <a:solidFill>
                  <a:schemeClr val="tx1"/>
                </a:solidFill>
                <a:latin typeface="Arial"/>
                <a:ea typeface="ＭＳ Ｐゴシック" charset="0"/>
                <a:cs typeface="Helvetica" charset="0"/>
                <a:sym typeface="Helvetica" charset="0"/>
              </a:rPr>
              <a:t>’</a:t>
            </a:r>
            <a:r>
              <a:rPr lang="en-US" sz="1600">
                <a:solidFill>
                  <a:schemeClr val="tx1"/>
                </a:solidFill>
                <a:latin typeface="Helvetica" charset="0"/>
                <a:ea typeface="ＭＳ Ｐゴシック" charset="0"/>
                <a:cs typeface="Helvetica" charset="0"/>
                <a:sym typeface="Helvetica" charset="0"/>
              </a:rPr>
              <a:t>s momentum error</a:t>
            </a:r>
          </a:p>
        </p:txBody>
      </p:sp>
    </p:spTree>
    <p:extLst>
      <p:ext uri="{BB962C8B-B14F-4D97-AF65-F5344CB8AC3E}">
        <p14:creationId xmlns:p14="http://schemas.microsoft.com/office/powerpoint/2010/main" val="41018651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How do we calculate D(s)?</a:t>
            </a:r>
            <a:endParaRPr lang="en-US" dirty="0"/>
          </a:p>
        </p:txBody>
      </p:sp>
      <p:sp>
        <p:nvSpPr>
          <p:cNvPr id="4" name="Content Placeholder 3"/>
          <p:cNvSpPr>
            <a:spLocks noGrp="1"/>
          </p:cNvSpPr>
          <p:nvPr>
            <p:ph sz="quarter" idx="15"/>
          </p:nvPr>
        </p:nvSpPr>
        <p:spPr>
          <a:xfrm>
            <a:off x="304800" y="692696"/>
            <a:ext cx="8077200" cy="5534044"/>
          </a:xfrm>
        </p:spPr>
        <p:txBody>
          <a:bodyPr/>
          <a:lstStyle/>
          <a:p>
            <a:r>
              <a:rPr lang="en-US" dirty="0" smtClean="0"/>
              <a:t>We need to find a solution to the inhomogeneous Hill’s equation and add it to the general solution of the homogeneous equation.</a:t>
            </a:r>
            <a:endParaRPr lang="en-US" dirty="0"/>
          </a:p>
        </p:txBody>
      </p:sp>
      <p:pic>
        <p:nvPicPr>
          <p:cNvPr id="5" name="Picture 4"/>
          <p:cNvPicPr>
            <a:picLocks noChangeAspect="1"/>
          </p:cNvPicPr>
          <p:nvPr/>
        </p:nvPicPr>
        <p:blipFill>
          <a:blip r:embed="rId2"/>
          <a:stretch>
            <a:fillRect/>
          </a:stretch>
        </p:blipFill>
        <p:spPr>
          <a:xfrm>
            <a:off x="2843808" y="1196752"/>
            <a:ext cx="2738264" cy="737225"/>
          </a:xfrm>
          <a:prstGeom prst="rect">
            <a:avLst/>
          </a:prstGeom>
        </p:spPr>
      </p:pic>
      <p:pic>
        <p:nvPicPr>
          <p:cNvPr id="6" name="Picture 5"/>
          <p:cNvPicPr>
            <a:picLocks noChangeAspect="1"/>
          </p:cNvPicPr>
          <p:nvPr/>
        </p:nvPicPr>
        <p:blipFill>
          <a:blip r:embed="rId3"/>
          <a:stretch>
            <a:fillRect/>
          </a:stretch>
        </p:blipFill>
        <p:spPr>
          <a:xfrm>
            <a:off x="2987824" y="2132856"/>
            <a:ext cx="2376264" cy="590422"/>
          </a:xfrm>
          <a:prstGeom prst="rect">
            <a:avLst/>
          </a:prstGeom>
        </p:spPr>
      </p:pic>
      <p:sp>
        <p:nvSpPr>
          <p:cNvPr id="7" name="TextBox 6"/>
          <p:cNvSpPr txBox="1"/>
          <p:nvPr/>
        </p:nvSpPr>
        <p:spPr>
          <a:xfrm>
            <a:off x="323528" y="1844824"/>
            <a:ext cx="7848872" cy="584776"/>
          </a:xfrm>
          <a:prstGeom prst="rect">
            <a:avLst/>
          </a:prstGeom>
          <a:noFill/>
        </p:spPr>
        <p:txBody>
          <a:bodyPr wrap="square" rtlCol="0">
            <a:spAutoFit/>
          </a:bodyPr>
          <a:lstStyle/>
          <a:p>
            <a:r>
              <a:rPr lang="en-US" sz="1600" dirty="0" smtClean="0"/>
              <a:t>Imagine we have no gradients and delta=1. This means that D(s) is a solution of the resulting inhomogeneous equation</a:t>
            </a:r>
            <a:endParaRPr lang="en-US" sz="1600" dirty="0"/>
          </a:p>
        </p:txBody>
      </p:sp>
      <p:pic>
        <p:nvPicPr>
          <p:cNvPr id="9" name="Picture 8"/>
          <p:cNvPicPr>
            <a:picLocks noChangeAspect="1"/>
          </p:cNvPicPr>
          <p:nvPr/>
        </p:nvPicPr>
        <p:blipFill>
          <a:blip r:embed="rId4"/>
          <a:stretch>
            <a:fillRect/>
          </a:stretch>
        </p:blipFill>
        <p:spPr>
          <a:xfrm>
            <a:off x="3275856" y="4221088"/>
            <a:ext cx="2166193" cy="313184"/>
          </a:xfrm>
          <a:prstGeom prst="rect">
            <a:avLst/>
          </a:prstGeom>
        </p:spPr>
      </p:pic>
      <p:pic>
        <p:nvPicPr>
          <p:cNvPr id="12" name="Picture 11"/>
          <p:cNvPicPr>
            <a:picLocks noChangeAspect="1"/>
          </p:cNvPicPr>
          <p:nvPr/>
        </p:nvPicPr>
        <p:blipFill>
          <a:blip r:embed="rId5"/>
          <a:stretch>
            <a:fillRect/>
          </a:stretch>
        </p:blipFill>
        <p:spPr>
          <a:xfrm>
            <a:off x="2915816" y="4797152"/>
            <a:ext cx="792088" cy="597666"/>
          </a:xfrm>
          <a:prstGeom prst="rect">
            <a:avLst/>
          </a:prstGeom>
        </p:spPr>
      </p:pic>
      <p:pic>
        <p:nvPicPr>
          <p:cNvPr id="13" name="Picture 12"/>
          <p:cNvPicPr>
            <a:picLocks noChangeAspect="1"/>
          </p:cNvPicPr>
          <p:nvPr/>
        </p:nvPicPr>
        <p:blipFill>
          <a:blip r:embed="rId6"/>
          <a:stretch>
            <a:fillRect/>
          </a:stretch>
        </p:blipFill>
        <p:spPr>
          <a:xfrm>
            <a:off x="2326828" y="5805264"/>
            <a:ext cx="4621436" cy="310333"/>
          </a:xfrm>
          <a:prstGeom prst="rect">
            <a:avLst/>
          </a:prstGeom>
        </p:spPr>
      </p:pic>
      <p:pic>
        <p:nvPicPr>
          <p:cNvPr id="14" name="Picture 13"/>
          <p:cNvPicPr>
            <a:picLocks noChangeAspect="1"/>
          </p:cNvPicPr>
          <p:nvPr/>
        </p:nvPicPr>
        <p:blipFill>
          <a:blip r:embed="rId7"/>
          <a:stretch>
            <a:fillRect/>
          </a:stretch>
        </p:blipFill>
        <p:spPr>
          <a:xfrm>
            <a:off x="2267744" y="6165304"/>
            <a:ext cx="4265712" cy="655655"/>
          </a:xfrm>
          <a:prstGeom prst="rect">
            <a:avLst/>
          </a:prstGeom>
        </p:spPr>
      </p:pic>
      <p:pic>
        <p:nvPicPr>
          <p:cNvPr id="16" name="Picture 15"/>
          <p:cNvPicPr>
            <a:picLocks noChangeAspect="1"/>
          </p:cNvPicPr>
          <p:nvPr/>
        </p:nvPicPr>
        <p:blipFill>
          <a:blip r:embed="rId8"/>
          <a:stretch>
            <a:fillRect/>
          </a:stretch>
        </p:blipFill>
        <p:spPr>
          <a:xfrm>
            <a:off x="3347864" y="2961398"/>
            <a:ext cx="2047776" cy="518344"/>
          </a:xfrm>
          <a:prstGeom prst="rect">
            <a:avLst/>
          </a:prstGeom>
        </p:spPr>
      </p:pic>
      <p:sp>
        <p:nvSpPr>
          <p:cNvPr id="15" name="TextBox 14"/>
          <p:cNvSpPr txBox="1"/>
          <p:nvPr/>
        </p:nvSpPr>
        <p:spPr>
          <a:xfrm>
            <a:off x="323528" y="2708920"/>
            <a:ext cx="7848872" cy="338554"/>
          </a:xfrm>
          <a:prstGeom prst="rect">
            <a:avLst/>
          </a:prstGeom>
          <a:noFill/>
        </p:spPr>
        <p:txBody>
          <a:bodyPr wrap="square" rtlCol="0">
            <a:spAutoFit/>
          </a:bodyPr>
          <a:lstStyle/>
          <a:p>
            <a:r>
              <a:rPr lang="en-US" sz="1600" dirty="0" smtClean="0"/>
              <a:t>We have already solved the homogeneous equation, and found our matrix solutions.</a:t>
            </a:r>
            <a:endParaRPr lang="en-US" sz="1600" dirty="0"/>
          </a:p>
        </p:txBody>
      </p:sp>
      <p:sp>
        <p:nvSpPr>
          <p:cNvPr id="17" name="TextBox 16"/>
          <p:cNvSpPr txBox="1"/>
          <p:nvPr/>
        </p:nvSpPr>
        <p:spPr>
          <a:xfrm>
            <a:off x="395536" y="3390091"/>
            <a:ext cx="7848872" cy="830997"/>
          </a:xfrm>
          <a:prstGeom prst="rect">
            <a:avLst/>
          </a:prstGeom>
          <a:noFill/>
        </p:spPr>
        <p:txBody>
          <a:bodyPr wrap="square" rtlCol="0">
            <a:spAutoFit/>
          </a:bodyPr>
          <a:lstStyle/>
          <a:p>
            <a:r>
              <a:rPr lang="en-US" sz="1600" dirty="0" smtClean="0"/>
              <a:t>This means we need to find a particular solution of the inhomogeneous equation and add this solution to the solution of the homogeneous equation. Since the RHS is a constant,  then a valid choice of a particular solution is a constant </a:t>
            </a:r>
            <a:endParaRPr lang="en-US" sz="1600" dirty="0"/>
          </a:p>
        </p:txBody>
      </p:sp>
      <p:sp>
        <p:nvSpPr>
          <p:cNvPr id="18" name="TextBox 17"/>
          <p:cNvSpPr txBox="1"/>
          <p:nvPr/>
        </p:nvSpPr>
        <p:spPr>
          <a:xfrm>
            <a:off x="395536" y="4437112"/>
            <a:ext cx="7848872" cy="338554"/>
          </a:xfrm>
          <a:prstGeom prst="rect">
            <a:avLst/>
          </a:prstGeom>
          <a:noFill/>
        </p:spPr>
        <p:txBody>
          <a:bodyPr wrap="square" rtlCol="0">
            <a:spAutoFit/>
          </a:bodyPr>
          <a:lstStyle/>
          <a:p>
            <a:r>
              <a:rPr lang="en-US" sz="1600" dirty="0" smtClean="0"/>
              <a:t>Inserting this into the inhomogeneous equation above immediately gives</a:t>
            </a:r>
            <a:endParaRPr lang="en-US" sz="1600" dirty="0"/>
          </a:p>
        </p:txBody>
      </p:sp>
      <p:sp>
        <p:nvSpPr>
          <p:cNvPr id="19" name="TextBox 18"/>
          <p:cNvSpPr txBox="1"/>
          <p:nvPr/>
        </p:nvSpPr>
        <p:spPr>
          <a:xfrm>
            <a:off x="467544" y="5373216"/>
            <a:ext cx="7848872" cy="338554"/>
          </a:xfrm>
          <a:prstGeom prst="rect">
            <a:avLst/>
          </a:prstGeom>
          <a:noFill/>
        </p:spPr>
        <p:txBody>
          <a:bodyPr wrap="square" rtlCol="0">
            <a:spAutoFit/>
          </a:bodyPr>
          <a:lstStyle/>
          <a:p>
            <a:r>
              <a:rPr lang="en-US" sz="1600" dirty="0" smtClean="0"/>
              <a:t>And so our general solution for D(s) is the sum</a:t>
            </a:r>
            <a:endParaRPr lang="en-US" sz="1600" dirty="0"/>
          </a:p>
        </p:txBody>
      </p:sp>
      <p:pic>
        <p:nvPicPr>
          <p:cNvPr id="8" name="Picture 7"/>
          <p:cNvPicPr>
            <a:picLocks noChangeAspect="1"/>
          </p:cNvPicPr>
          <p:nvPr/>
        </p:nvPicPr>
        <p:blipFill>
          <a:blip r:embed="rId9"/>
          <a:stretch>
            <a:fillRect/>
          </a:stretch>
        </p:blipFill>
        <p:spPr>
          <a:xfrm>
            <a:off x="4644008" y="4941168"/>
            <a:ext cx="787400" cy="292100"/>
          </a:xfrm>
          <a:prstGeom prst="rect">
            <a:avLst/>
          </a:prstGeom>
        </p:spPr>
      </p:pic>
      <p:sp>
        <p:nvSpPr>
          <p:cNvPr id="2" name="Right Arrow 1"/>
          <p:cNvSpPr/>
          <p:nvPr/>
        </p:nvSpPr>
        <p:spPr>
          <a:xfrm>
            <a:off x="3851920" y="4941168"/>
            <a:ext cx="618368" cy="26860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95382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The matrix equation for D(s)</a:t>
            </a:r>
            <a:endParaRPr lang="en-US" dirty="0"/>
          </a:p>
        </p:txBody>
      </p:sp>
      <p:pic>
        <p:nvPicPr>
          <p:cNvPr id="6" name="Picture 5"/>
          <p:cNvPicPr>
            <a:picLocks noChangeAspect="1"/>
          </p:cNvPicPr>
          <p:nvPr/>
        </p:nvPicPr>
        <p:blipFill>
          <a:blip r:embed="rId2"/>
          <a:stretch>
            <a:fillRect/>
          </a:stretch>
        </p:blipFill>
        <p:spPr>
          <a:xfrm>
            <a:off x="2267744" y="1340768"/>
            <a:ext cx="4012332" cy="359726"/>
          </a:xfrm>
          <a:prstGeom prst="rect">
            <a:avLst/>
          </a:prstGeom>
        </p:spPr>
      </p:pic>
      <p:pic>
        <p:nvPicPr>
          <p:cNvPr id="7" name="Picture 6"/>
          <p:cNvPicPr>
            <a:picLocks noChangeAspect="1"/>
          </p:cNvPicPr>
          <p:nvPr/>
        </p:nvPicPr>
        <p:blipFill>
          <a:blip r:embed="rId3"/>
          <a:stretch>
            <a:fillRect/>
          </a:stretch>
        </p:blipFill>
        <p:spPr>
          <a:xfrm>
            <a:off x="2507456" y="2132856"/>
            <a:ext cx="3000648" cy="340190"/>
          </a:xfrm>
          <a:prstGeom prst="rect">
            <a:avLst/>
          </a:prstGeom>
        </p:spPr>
      </p:pic>
      <p:pic>
        <p:nvPicPr>
          <p:cNvPr id="9" name="Picture 8"/>
          <p:cNvPicPr>
            <a:picLocks noChangeAspect="1"/>
          </p:cNvPicPr>
          <p:nvPr/>
        </p:nvPicPr>
        <p:blipFill>
          <a:blip r:embed="rId4"/>
          <a:stretch>
            <a:fillRect/>
          </a:stretch>
        </p:blipFill>
        <p:spPr>
          <a:xfrm>
            <a:off x="1259632" y="3284984"/>
            <a:ext cx="6660232" cy="323876"/>
          </a:xfrm>
          <a:prstGeom prst="rect">
            <a:avLst/>
          </a:prstGeom>
        </p:spPr>
      </p:pic>
      <p:pic>
        <p:nvPicPr>
          <p:cNvPr id="11" name="Picture 10"/>
          <p:cNvPicPr>
            <a:picLocks noChangeAspect="1"/>
          </p:cNvPicPr>
          <p:nvPr/>
        </p:nvPicPr>
        <p:blipFill>
          <a:blip r:embed="rId5"/>
          <a:stretch>
            <a:fillRect/>
          </a:stretch>
        </p:blipFill>
        <p:spPr>
          <a:xfrm>
            <a:off x="1187624" y="3709118"/>
            <a:ext cx="6084168" cy="676936"/>
          </a:xfrm>
          <a:prstGeom prst="rect">
            <a:avLst/>
          </a:prstGeom>
        </p:spPr>
      </p:pic>
      <p:pic>
        <p:nvPicPr>
          <p:cNvPr id="12" name="Picture 11"/>
          <p:cNvPicPr>
            <a:picLocks noChangeAspect="1"/>
          </p:cNvPicPr>
          <p:nvPr/>
        </p:nvPicPr>
        <p:blipFill>
          <a:blip r:embed="rId6"/>
          <a:stretch>
            <a:fillRect/>
          </a:stretch>
        </p:blipFill>
        <p:spPr>
          <a:xfrm>
            <a:off x="395536" y="5229200"/>
            <a:ext cx="8545691" cy="1008112"/>
          </a:xfrm>
          <a:prstGeom prst="rect">
            <a:avLst/>
          </a:prstGeom>
        </p:spPr>
      </p:pic>
      <p:sp>
        <p:nvSpPr>
          <p:cNvPr id="4" name="TextBox 3"/>
          <p:cNvSpPr txBox="1"/>
          <p:nvPr/>
        </p:nvSpPr>
        <p:spPr>
          <a:xfrm>
            <a:off x="251520" y="908720"/>
            <a:ext cx="8136904" cy="338554"/>
          </a:xfrm>
          <a:prstGeom prst="rect">
            <a:avLst/>
          </a:prstGeom>
          <a:noFill/>
        </p:spPr>
        <p:txBody>
          <a:bodyPr wrap="square" rtlCol="0">
            <a:spAutoFit/>
          </a:bodyPr>
          <a:lstStyle/>
          <a:p>
            <a:r>
              <a:rPr lang="en-US" sz="1600" dirty="0" smtClean="0"/>
              <a:t>How do we determine A and B? We use the initial conditions at s=0</a:t>
            </a:r>
            <a:endParaRPr lang="en-US" sz="1600" dirty="0"/>
          </a:p>
        </p:txBody>
      </p:sp>
      <p:sp>
        <p:nvSpPr>
          <p:cNvPr id="10" name="TextBox 9"/>
          <p:cNvSpPr txBox="1"/>
          <p:nvPr/>
        </p:nvSpPr>
        <p:spPr>
          <a:xfrm>
            <a:off x="251520" y="1700808"/>
            <a:ext cx="8136904" cy="338554"/>
          </a:xfrm>
          <a:prstGeom prst="rect">
            <a:avLst/>
          </a:prstGeom>
          <a:noFill/>
        </p:spPr>
        <p:txBody>
          <a:bodyPr wrap="square" rtlCol="0">
            <a:spAutoFit/>
          </a:bodyPr>
          <a:lstStyle/>
          <a:p>
            <a:r>
              <a:rPr lang="en-US" sz="1600" dirty="0" smtClean="0"/>
              <a:t>Inserting these into our general solution yields</a:t>
            </a:r>
            <a:endParaRPr lang="en-US" sz="1600" dirty="0"/>
          </a:p>
        </p:txBody>
      </p:sp>
      <p:sp>
        <p:nvSpPr>
          <p:cNvPr id="13" name="TextBox 12"/>
          <p:cNvSpPr txBox="1"/>
          <p:nvPr/>
        </p:nvSpPr>
        <p:spPr>
          <a:xfrm>
            <a:off x="251520" y="2564904"/>
            <a:ext cx="8136904" cy="338554"/>
          </a:xfrm>
          <a:prstGeom prst="rect">
            <a:avLst/>
          </a:prstGeom>
          <a:noFill/>
        </p:spPr>
        <p:txBody>
          <a:bodyPr wrap="square" rtlCol="0">
            <a:spAutoFit/>
          </a:bodyPr>
          <a:lstStyle/>
          <a:p>
            <a:r>
              <a:rPr lang="en-US" sz="1600" dirty="0" smtClean="0"/>
              <a:t>Hence we can write the dispersion function as</a:t>
            </a:r>
            <a:endParaRPr lang="en-US" sz="1600" dirty="0"/>
          </a:p>
        </p:txBody>
      </p:sp>
      <p:sp>
        <p:nvSpPr>
          <p:cNvPr id="14" name="TextBox 13"/>
          <p:cNvSpPr txBox="1"/>
          <p:nvPr/>
        </p:nvSpPr>
        <p:spPr>
          <a:xfrm>
            <a:off x="323528" y="4581128"/>
            <a:ext cx="8136904" cy="338554"/>
          </a:xfrm>
          <a:prstGeom prst="rect">
            <a:avLst/>
          </a:prstGeom>
          <a:noFill/>
        </p:spPr>
        <p:txBody>
          <a:bodyPr wrap="square" rtlCol="0">
            <a:spAutoFit/>
          </a:bodyPr>
          <a:lstStyle/>
          <a:p>
            <a:r>
              <a:rPr lang="en-US" sz="1600" dirty="0" smtClean="0"/>
              <a:t>Which we can write as a matrix equation</a:t>
            </a:r>
            <a:endParaRPr lang="en-US" sz="1600" dirty="0"/>
          </a:p>
        </p:txBody>
      </p:sp>
    </p:spTree>
    <p:extLst>
      <p:ext uri="{BB962C8B-B14F-4D97-AF65-F5344CB8AC3E}">
        <p14:creationId xmlns:p14="http://schemas.microsoft.com/office/powerpoint/2010/main" val="10161419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The dispersion</a:t>
            </a:r>
            <a:endParaRPr lang="en-US" dirty="0"/>
          </a:p>
        </p:txBody>
      </p:sp>
      <p:sp>
        <p:nvSpPr>
          <p:cNvPr id="4" name="Content Placeholder 3"/>
          <p:cNvSpPr>
            <a:spLocks noGrp="1"/>
          </p:cNvSpPr>
          <p:nvPr>
            <p:ph sz="quarter" idx="15"/>
          </p:nvPr>
        </p:nvSpPr>
        <p:spPr>
          <a:xfrm>
            <a:off x="304800" y="714356"/>
            <a:ext cx="8077200" cy="2930668"/>
          </a:xfrm>
        </p:spPr>
        <p:txBody>
          <a:bodyPr>
            <a:normAutofit lnSpcReduction="10000"/>
          </a:bodyPr>
          <a:lstStyle/>
          <a:p>
            <a:r>
              <a:rPr lang="en-US" dirty="0" smtClean="0"/>
              <a:t>Note the upper-left 2 by 2 matrix is just the transfer matrix for a dipole we have already derived. This means the dispersion function obeys the matrix equations we have already derived. </a:t>
            </a:r>
          </a:p>
          <a:p>
            <a:endParaRPr lang="en-US" dirty="0"/>
          </a:p>
          <a:p>
            <a:r>
              <a:rPr lang="en-US" dirty="0" smtClean="0"/>
              <a:t>In a dipole there is also dispersion produced, or driven.</a:t>
            </a:r>
          </a:p>
          <a:p>
            <a:endParaRPr lang="en-US" dirty="0"/>
          </a:p>
          <a:p>
            <a:r>
              <a:rPr lang="en-US" dirty="0" smtClean="0"/>
              <a:t>This means the dispersion function in a quadrupole obeys the quadrupole transfer matrix. So the dispersion function is focused in a quadrupole. However, there is no extra dispersion driven in a quadrupole. (so M13 and M23 are zero in the matrix on the last slide)</a:t>
            </a:r>
          </a:p>
          <a:p>
            <a:endParaRPr lang="en-US" dirty="0"/>
          </a:p>
          <a:p>
            <a:r>
              <a:rPr lang="en-US" dirty="0" smtClean="0"/>
              <a:t>Finally, as the motion is given as the sum of the betatron motion and the dispersion</a:t>
            </a:r>
            <a:endParaRPr lang="en-US" dirty="0"/>
          </a:p>
        </p:txBody>
      </p:sp>
      <p:pic>
        <p:nvPicPr>
          <p:cNvPr id="5" name="Picture 4"/>
          <p:cNvPicPr>
            <a:picLocks noChangeAspect="1"/>
          </p:cNvPicPr>
          <p:nvPr/>
        </p:nvPicPr>
        <p:blipFill>
          <a:blip r:embed="rId2"/>
          <a:stretch>
            <a:fillRect/>
          </a:stretch>
        </p:blipFill>
        <p:spPr>
          <a:xfrm>
            <a:off x="2699792" y="3686110"/>
            <a:ext cx="3312368" cy="377988"/>
          </a:xfrm>
          <a:prstGeom prst="rect">
            <a:avLst/>
          </a:prstGeom>
        </p:spPr>
      </p:pic>
      <p:sp>
        <p:nvSpPr>
          <p:cNvPr id="6" name="TextBox 5"/>
          <p:cNvSpPr txBox="1"/>
          <p:nvPr/>
        </p:nvSpPr>
        <p:spPr>
          <a:xfrm>
            <a:off x="323528" y="4221088"/>
            <a:ext cx="7920880" cy="338554"/>
          </a:xfrm>
          <a:prstGeom prst="rect">
            <a:avLst/>
          </a:prstGeom>
          <a:noFill/>
        </p:spPr>
        <p:txBody>
          <a:bodyPr wrap="square" rtlCol="0">
            <a:spAutoFit/>
          </a:bodyPr>
          <a:lstStyle/>
          <a:p>
            <a:r>
              <a:rPr lang="en-US" sz="1600" dirty="0" smtClean="0"/>
              <a:t>We can write the general motion for x and x’ as a matrix equation</a:t>
            </a:r>
            <a:endParaRPr lang="en-US" sz="1600" dirty="0"/>
          </a:p>
        </p:txBody>
      </p:sp>
      <p:pic>
        <p:nvPicPr>
          <p:cNvPr id="7" name="Picture 6"/>
          <p:cNvPicPr>
            <a:picLocks noChangeAspect="1"/>
          </p:cNvPicPr>
          <p:nvPr/>
        </p:nvPicPr>
        <p:blipFill>
          <a:blip r:embed="rId3"/>
          <a:stretch>
            <a:fillRect/>
          </a:stretch>
        </p:blipFill>
        <p:spPr>
          <a:xfrm>
            <a:off x="755576" y="4941168"/>
            <a:ext cx="7128792" cy="1366878"/>
          </a:xfrm>
          <a:prstGeom prst="rect">
            <a:avLst/>
          </a:prstGeom>
        </p:spPr>
      </p:pic>
    </p:spTree>
    <p:extLst>
      <p:ext uri="{BB962C8B-B14F-4D97-AF65-F5344CB8AC3E}">
        <p14:creationId xmlns:p14="http://schemas.microsoft.com/office/powerpoint/2010/main" val="8108625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Dispersion in  a short sector dipole and a </a:t>
            </a:r>
            <a:r>
              <a:rPr lang="en-US" dirty="0" err="1" smtClean="0"/>
              <a:t>quadrupole</a:t>
            </a:r>
            <a:endParaRPr lang="en-US" dirty="0"/>
          </a:p>
        </p:txBody>
      </p:sp>
      <p:pic>
        <p:nvPicPr>
          <p:cNvPr id="7" name="Picture 6"/>
          <p:cNvPicPr>
            <a:picLocks noChangeAspect="1"/>
          </p:cNvPicPr>
          <p:nvPr/>
        </p:nvPicPr>
        <p:blipFill>
          <a:blip r:embed="rId2"/>
          <a:stretch>
            <a:fillRect/>
          </a:stretch>
        </p:blipFill>
        <p:spPr>
          <a:xfrm>
            <a:off x="3059832" y="2708920"/>
            <a:ext cx="2223307" cy="1146944"/>
          </a:xfrm>
          <a:prstGeom prst="rect">
            <a:avLst/>
          </a:prstGeom>
        </p:spPr>
      </p:pic>
      <p:pic>
        <p:nvPicPr>
          <p:cNvPr id="8" name="Picture 7"/>
          <p:cNvPicPr>
            <a:picLocks noChangeAspect="1"/>
          </p:cNvPicPr>
          <p:nvPr/>
        </p:nvPicPr>
        <p:blipFill>
          <a:blip r:embed="rId3"/>
          <a:stretch>
            <a:fillRect/>
          </a:stretch>
        </p:blipFill>
        <p:spPr>
          <a:xfrm>
            <a:off x="3275856" y="5445224"/>
            <a:ext cx="2576213" cy="1146944"/>
          </a:xfrm>
          <a:prstGeom prst="rect">
            <a:avLst/>
          </a:prstGeom>
        </p:spPr>
      </p:pic>
      <p:pic>
        <p:nvPicPr>
          <p:cNvPr id="9" name="Picture 8"/>
          <p:cNvPicPr>
            <a:picLocks noChangeAspect="1"/>
          </p:cNvPicPr>
          <p:nvPr/>
        </p:nvPicPr>
        <p:blipFill>
          <a:blip r:embed="rId4"/>
          <a:stretch>
            <a:fillRect/>
          </a:stretch>
        </p:blipFill>
        <p:spPr>
          <a:xfrm>
            <a:off x="3275856" y="1340768"/>
            <a:ext cx="1440160" cy="733333"/>
          </a:xfrm>
          <a:prstGeom prst="rect">
            <a:avLst/>
          </a:prstGeom>
        </p:spPr>
      </p:pic>
      <p:sp>
        <p:nvSpPr>
          <p:cNvPr id="10" name="TextBox 9"/>
          <p:cNvSpPr txBox="1"/>
          <p:nvPr/>
        </p:nvSpPr>
        <p:spPr>
          <a:xfrm>
            <a:off x="323528" y="908720"/>
            <a:ext cx="7920880" cy="338554"/>
          </a:xfrm>
          <a:prstGeom prst="rect">
            <a:avLst/>
          </a:prstGeom>
          <a:noFill/>
        </p:spPr>
        <p:txBody>
          <a:bodyPr wrap="square" rtlCol="0">
            <a:spAutoFit/>
          </a:bodyPr>
          <a:lstStyle/>
          <a:p>
            <a:r>
              <a:rPr lang="en-US" sz="1600" dirty="0" smtClean="0"/>
              <a:t>For a short sector dipole with bending angle theta small compared to 1</a:t>
            </a:r>
            <a:endParaRPr lang="en-US" sz="1600" dirty="0"/>
          </a:p>
        </p:txBody>
      </p:sp>
      <p:sp>
        <p:nvSpPr>
          <p:cNvPr id="11" name="TextBox 10"/>
          <p:cNvSpPr txBox="1"/>
          <p:nvPr/>
        </p:nvSpPr>
        <p:spPr>
          <a:xfrm>
            <a:off x="323528" y="2204864"/>
            <a:ext cx="7920880" cy="338554"/>
          </a:xfrm>
          <a:prstGeom prst="rect">
            <a:avLst/>
          </a:prstGeom>
          <a:noFill/>
        </p:spPr>
        <p:txBody>
          <a:bodyPr wrap="square" rtlCol="0">
            <a:spAutoFit/>
          </a:bodyPr>
          <a:lstStyle/>
          <a:p>
            <a:r>
              <a:rPr lang="en-US" sz="1600" dirty="0" smtClean="0"/>
              <a:t>We can find a simplified matrix for its entrance to its exit</a:t>
            </a:r>
            <a:endParaRPr lang="en-US" sz="1600" dirty="0"/>
          </a:p>
        </p:txBody>
      </p:sp>
      <p:sp>
        <p:nvSpPr>
          <p:cNvPr id="13" name="TextBox 12"/>
          <p:cNvSpPr txBox="1"/>
          <p:nvPr/>
        </p:nvSpPr>
        <p:spPr>
          <a:xfrm>
            <a:off x="467544" y="4005064"/>
            <a:ext cx="7920880" cy="1077218"/>
          </a:xfrm>
          <a:prstGeom prst="rect">
            <a:avLst/>
          </a:prstGeom>
          <a:noFill/>
        </p:spPr>
        <p:txBody>
          <a:bodyPr wrap="square" rtlCol="0">
            <a:spAutoFit/>
          </a:bodyPr>
          <a:lstStyle/>
          <a:p>
            <a:r>
              <a:rPr lang="en-US" sz="1600" dirty="0" smtClean="0"/>
              <a:t>This is useful for quick calculations and corresponds to a thin lens kick for an off-momentum particle. </a:t>
            </a:r>
          </a:p>
          <a:p>
            <a:endParaRPr lang="en-US" sz="1600" dirty="0"/>
          </a:p>
          <a:p>
            <a:r>
              <a:rPr lang="en-US" sz="1600" dirty="0" smtClean="0"/>
              <a:t>A </a:t>
            </a:r>
            <a:r>
              <a:rPr lang="en-US" sz="1600" dirty="0" err="1" smtClean="0"/>
              <a:t>quadrupole</a:t>
            </a:r>
            <a:r>
              <a:rPr lang="en-US" sz="1600" dirty="0" smtClean="0"/>
              <a:t> has no driving term for the dispersion and the 3x3 map is given by</a:t>
            </a:r>
            <a:endParaRPr lang="en-US" sz="1600" dirty="0"/>
          </a:p>
        </p:txBody>
      </p:sp>
    </p:spTree>
    <p:extLst>
      <p:ext uri="{BB962C8B-B14F-4D97-AF65-F5344CB8AC3E}">
        <p14:creationId xmlns:p14="http://schemas.microsoft.com/office/powerpoint/2010/main" val="4165596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Dispersion in a FODO cell</a:t>
            </a:r>
            <a:endParaRPr lang="en-US" dirty="0"/>
          </a:p>
        </p:txBody>
      </p:sp>
      <p:pic>
        <p:nvPicPr>
          <p:cNvPr id="5" name="Picture 4"/>
          <p:cNvPicPr>
            <a:picLocks noChangeAspect="1"/>
          </p:cNvPicPr>
          <p:nvPr/>
        </p:nvPicPr>
        <p:blipFill>
          <a:blip r:embed="rId2"/>
          <a:stretch>
            <a:fillRect/>
          </a:stretch>
        </p:blipFill>
        <p:spPr>
          <a:xfrm>
            <a:off x="3131840" y="2276872"/>
            <a:ext cx="2281932" cy="545047"/>
          </a:xfrm>
          <a:prstGeom prst="rect">
            <a:avLst/>
          </a:prstGeom>
        </p:spPr>
      </p:pic>
      <p:pic>
        <p:nvPicPr>
          <p:cNvPr id="7" name="Picture 6"/>
          <p:cNvPicPr>
            <a:picLocks noChangeAspect="1"/>
          </p:cNvPicPr>
          <p:nvPr/>
        </p:nvPicPr>
        <p:blipFill>
          <a:blip r:embed="rId3"/>
          <a:stretch>
            <a:fillRect/>
          </a:stretch>
        </p:blipFill>
        <p:spPr>
          <a:xfrm>
            <a:off x="1403648" y="4581128"/>
            <a:ext cx="5794684" cy="988543"/>
          </a:xfrm>
          <a:prstGeom prst="rect">
            <a:avLst/>
          </a:prstGeom>
        </p:spPr>
      </p:pic>
      <p:sp>
        <p:nvSpPr>
          <p:cNvPr id="9" name="TextBox 8"/>
          <p:cNvSpPr txBox="1"/>
          <p:nvPr/>
        </p:nvSpPr>
        <p:spPr>
          <a:xfrm>
            <a:off x="323528" y="836712"/>
            <a:ext cx="7920880" cy="1323439"/>
          </a:xfrm>
          <a:prstGeom prst="rect">
            <a:avLst/>
          </a:prstGeom>
          <a:noFill/>
        </p:spPr>
        <p:txBody>
          <a:bodyPr wrap="square" rtlCol="0">
            <a:spAutoFit/>
          </a:bodyPr>
          <a:lstStyle/>
          <a:p>
            <a:r>
              <a:rPr lang="en-US" sz="1600" dirty="0" smtClean="0"/>
              <a:t>Consider a FODO cell with thin lens </a:t>
            </a:r>
            <a:r>
              <a:rPr lang="en-US" sz="1600" dirty="0" err="1" smtClean="0"/>
              <a:t>quadrupoles</a:t>
            </a:r>
            <a:r>
              <a:rPr lang="en-US" sz="1600" dirty="0" smtClean="0"/>
              <a:t>. Now we know dispersion is driven by dipoles we can calculate the dispersion function in the same way we computed the beta functions in a FODO cell.</a:t>
            </a:r>
          </a:p>
          <a:p>
            <a:endParaRPr lang="en-US" sz="1600" dirty="0"/>
          </a:p>
          <a:p>
            <a:r>
              <a:rPr lang="en-US" sz="1600" dirty="0" smtClean="0"/>
              <a:t>Let’s do it at the middle of the F quad, so we have a magnetic arrangement</a:t>
            </a:r>
            <a:endParaRPr lang="en-US" sz="1600" dirty="0"/>
          </a:p>
        </p:txBody>
      </p:sp>
      <p:sp>
        <p:nvSpPr>
          <p:cNvPr id="10" name="TextBox 9"/>
          <p:cNvSpPr txBox="1"/>
          <p:nvPr/>
        </p:nvSpPr>
        <p:spPr>
          <a:xfrm>
            <a:off x="323528" y="2852936"/>
            <a:ext cx="7920880" cy="338554"/>
          </a:xfrm>
          <a:prstGeom prst="rect">
            <a:avLst/>
          </a:prstGeom>
          <a:noFill/>
        </p:spPr>
        <p:txBody>
          <a:bodyPr wrap="square" rtlCol="0">
            <a:spAutoFit/>
          </a:bodyPr>
          <a:lstStyle/>
          <a:p>
            <a:r>
              <a:rPr lang="en-US" sz="1600" dirty="0" smtClean="0"/>
              <a:t>Looking at only the x motion we find the one-cell map</a:t>
            </a:r>
            <a:endParaRPr lang="en-US" sz="1600" dirty="0"/>
          </a:p>
        </p:txBody>
      </p:sp>
      <p:sp>
        <p:nvSpPr>
          <p:cNvPr id="11" name="TextBox 10"/>
          <p:cNvSpPr txBox="1"/>
          <p:nvPr/>
        </p:nvSpPr>
        <p:spPr>
          <a:xfrm>
            <a:off x="251520" y="4149080"/>
            <a:ext cx="7920880" cy="338554"/>
          </a:xfrm>
          <a:prstGeom prst="rect">
            <a:avLst/>
          </a:prstGeom>
          <a:noFill/>
        </p:spPr>
        <p:txBody>
          <a:bodyPr wrap="square" rtlCol="0">
            <a:spAutoFit/>
          </a:bodyPr>
          <a:lstStyle/>
          <a:p>
            <a:r>
              <a:rPr lang="en-US" sz="1600" dirty="0" smtClean="0"/>
              <a:t>Which evaluates to </a:t>
            </a:r>
            <a:endParaRPr lang="en-US" sz="1600" dirty="0"/>
          </a:p>
        </p:txBody>
      </p:sp>
      <p:sp>
        <p:nvSpPr>
          <p:cNvPr id="12" name="TextBox 11"/>
          <p:cNvSpPr txBox="1"/>
          <p:nvPr/>
        </p:nvSpPr>
        <p:spPr>
          <a:xfrm>
            <a:off x="323528" y="5661248"/>
            <a:ext cx="7920880" cy="584776"/>
          </a:xfrm>
          <a:prstGeom prst="rect">
            <a:avLst/>
          </a:prstGeom>
          <a:noFill/>
        </p:spPr>
        <p:txBody>
          <a:bodyPr wrap="square" rtlCol="0">
            <a:spAutoFit/>
          </a:bodyPr>
          <a:lstStyle/>
          <a:p>
            <a:r>
              <a:rPr lang="en-US" sz="1600" dirty="0" smtClean="0"/>
              <a:t>Here L is the length of each dipole, theta is the bend angle and f is the </a:t>
            </a:r>
            <a:r>
              <a:rPr lang="en-US" sz="1600" dirty="0" err="1" smtClean="0"/>
              <a:t>quadrupole</a:t>
            </a:r>
            <a:r>
              <a:rPr lang="en-US" sz="1600" dirty="0" smtClean="0"/>
              <a:t> focal length. The upper 2x2 was obtained before, and now we have info on the dispersion. </a:t>
            </a:r>
            <a:endParaRPr lang="en-US" sz="1600" dirty="0"/>
          </a:p>
        </p:txBody>
      </p:sp>
      <p:pic>
        <p:nvPicPr>
          <p:cNvPr id="13" name="Picture 12"/>
          <p:cNvPicPr>
            <a:picLocks noChangeAspect="1"/>
          </p:cNvPicPr>
          <p:nvPr/>
        </p:nvPicPr>
        <p:blipFill>
          <a:blip r:embed="rId4"/>
          <a:stretch>
            <a:fillRect/>
          </a:stretch>
        </p:blipFill>
        <p:spPr>
          <a:xfrm>
            <a:off x="683568" y="3356992"/>
            <a:ext cx="7956376" cy="714315"/>
          </a:xfrm>
          <a:prstGeom prst="rect">
            <a:avLst/>
          </a:prstGeom>
        </p:spPr>
      </p:pic>
    </p:spTree>
    <p:extLst>
      <p:ext uri="{BB962C8B-B14F-4D97-AF65-F5344CB8AC3E}">
        <p14:creationId xmlns:p14="http://schemas.microsoft.com/office/powerpoint/2010/main" val="2155786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Dispersion in a FODO cell</a:t>
            </a:r>
            <a:endParaRPr lang="en-US" dirty="0"/>
          </a:p>
        </p:txBody>
      </p:sp>
      <p:pic>
        <p:nvPicPr>
          <p:cNvPr id="6" name="Picture 5"/>
          <p:cNvPicPr>
            <a:picLocks noChangeAspect="1"/>
          </p:cNvPicPr>
          <p:nvPr/>
        </p:nvPicPr>
        <p:blipFill>
          <a:blip r:embed="rId2"/>
          <a:stretch>
            <a:fillRect/>
          </a:stretch>
        </p:blipFill>
        <p:spPr>
          <a:xfrm>
            <a:off x="3203849" y="2924944"/>
            <a:ext cx="1728192" cy="731836"/>
          </a:xfrm>
          <a:prstGeom prst="rect">
            <a:avLst/>
          </a:prstGeom>
        </p:spPr>
      </p:pic>
      <p:pic>
        <p:nvPicPr>
          <p:cNvPr id="7" name="Picture 6"/>
          <p:cNvPicPr>
            <a:picLocks noChangeAspect="1"/>
          </p:cNvPicPr>
          <p:nvPr/>
        </p:nvPicPr>
        <p:blipFill>
          <a:blip r:embed="rId3"/>
          <a:stretch>
            <a:fillRect/>
          </a:stretch>
        </p:blipFill>
        <p:spPr>
          <a:xfrm>
            <a:off x="1907704" y="4280572"/>
            <a:ext cx="2997676" cy="825447"/>
          </a:xfrm>
          <a:prstGeom prst="rect">
            <a:avLst/>
          </a:prstGeom>
        </p:spPr>
      </p:pic>
      <p:pic>
        <p:nvPicPr>
          <p:cNvPr id="8" name="Picture 7"/>
          <p:cNvPicPr>
            <a:picLocks noChangeAspect="1"/>
          </p:cNvPicPr>
          <p:nvPr/>
        </p:nvPicPr>
        <p:blipFill>
          <a:blip r:embed="rId4"/>
          <a:stretch>
            <a:fillRect/>
          </a:stretch>
        </p:blipFill>
        <p:spPr>
          <a:xfrm>
            <a:off x="1619672" y="5805264"/>
            <a:ext cx="2609732" cy="714480"/>
          </a:xfrm>
          <a:prstGeom prst="rect">
            <a:avLst/>
          </a:prstGeom>
        </p:spPr>
      </p:pic>
      <p:pic>
        <p:nvPicPr>
          <p:cNvPr id="9" name="Picture 8"/>
          <p:cNvPicPr>
            <a:picLocks noChangeAspect="1"/>
          </p:cNvPicPr>
          <p:nvPr/>
        </p:nvPicPr>
        <p:blipFill>
          <a:blip r:embed="rId5"/>
          <a:stretch>
            <a:fillRect/>
          </a:stretch>
        </p:blipFill>
        <p:spPr>
          <a:xfrm>
            <a:off x="4932040" y="5996084"/>
            <a:ext cx="1158421" cy="376487"/>
          </a:xfrm>
          <a:prstGeom prst="rect">
            <a:avLst/>
          </a:prstGeom>
        </p:spPr>
      </p:pic>
      <p:pic>
        <p:nvPicPr>
          <p:cNvPr id="11" name="Picture 10"/>
          <p:cNvPicPr>
            <a:picLocks noChangeAspect="1"/>
          </p:cNvPicPr>
          <p:nvPr/>
        </p:nvPicPr>
        <p:blipFill>
          <a:blip r:embed="rId6"/>
          <a:stretch>
            <a:fillRect/>
          </a:stretch>
        </p:blipFill>
        <p:spPr>
          <a:xfrm>
            <a:off x="5364088" y="4437112"/>
            <a:ext cx="1053852" cy="351284"/>
          </a:xfrm>
          <a:prstGeom prst="rect">
            <a:avLst/>
          </a:prstGeom>
        </p:spPr>
      </p:pic>
      <p:pic>
        <p:nvPicPr>
          <p:cNvPr id="12" name="Picture 11"/>
          <p:cNvPicPr>
            <a:picLocks noChangeAspect="1"/>
          </p:cNvPicPr>
          <p:nvPr/>
        </p:nvPicPr>
        <p:blipFill>
          <a:blip r:embed="rId7"/>
          <a:stretch>
            <a:fillRect/>
          </a:stretch>
        </p:blipFill>
        <p:spPr>
          <a:xfrm>
            <a:off x="3131840" y="1412776"/>
            <a:ext cx="2411636" cy="831598"/>
          </a:xfrm>
          <a:prstGeom prst="rect">
            <a:avLst/>
          </a:prstGeom>
        </p:spPr>
      </p:pic>
      <p:sp>
        <p:nvSpPr>
          <p:cNvPr id="13" name="TextBox 12"/>
          <p:cNvSpPr txBox="1"/>
          <p:nvPr/>
        </p:nvSpPr>
        <p:spPr>
          <a:xfrm>
            <a:off x="323528" y="908720"/>
            <a:ext cx="7920880" cy="338554"/>
          </a:xfrm>
          <a:prstGeom prst="rect">
            <a:avLst/>
          </a:prstGeom>
          <a:noFill/>
        </p:spPr>
        <p:txBody>
          <a:bodyPr wrap="square" rtlCol="0">
            <a:spAutoFit/>
          </a:bodyPr>
          <a:lstStyle/>
          <a:p>
            <a:r>
              <a:rPr lang="en-US" sz="1600" dirty="0" smtClean="0"/>
              <a:t>The dispersion in the middle of QF must satisfy the closed orbit condition</a:t>
            </a:r>
            <a:endParaRPr lang="en-US" sz="1600" dirty="0"/>
          </a:p>
        </p:txBody>
      </p:sp>
      <p:sp>
        <p:nvSpPr>
          <p:cNvPr id="14" name="TextBox 13"/>
          <p:cNvSpPr txBox="1"/>
          <p:nvPr/>
        </p:nvSpPr>
        <p:spPr>
          <a:xfrm>
            <a:off x="395536" y="2420888"/>
            <a:ext cx="7920880" cy="338554"/>
          </a:xfrm>
          <a:prstGeom prst="rect">
            <a:avLst/>
          </a:prstGeom>
          <a:noFill/>
        </p:spPr>
        <p:txBody>
          <a:bodyPr wrap="square" rtlCol="0">
            <a:spAutoFit/>
          </a:bodyPr>
          <a:lstStyle/>
          <a:p>
            <a:r>
              <a:rPr lang="en-US" sz="1600" dirty="0" smtClean="0"/>
              <a:t>And if we solve the resulting equation, noting that (from our previous FODO analysis)</a:t>
            </a:r>
            <a:endParaRPr lang="en-US" sz="1600" dirty="0"/>
          </a:p>
        </p:txBody>
      </p:sp>
      <p:sp>
        <p:nvSpPr>
          <p:cNvPr id="15" name="TextBox 14"/>
          <p:cNvSpPr txBox="1"/>
          <p:nvPr/>
        </p:nvSpPr>
        <p:spPr>
          <a:xfrm>
            <a:off x="323528" y="3717032"/>
            <a:ext cx="7920880" cy="338554"/>
          </a:xfrm>
          <a:prstGeom prst="rect">
            <a:avLst/>
          </a:prstGeom>
          <a:noFill/>
        </p:spPr>
        <p:txBody>
          <a:bodyPr wrap="square" rtlCol="0">
            <a:spAutoFit/>
          </a:bodyPr>
          <a:lstStyle/>
          <a:p>
            <a:r>
              <a:rPr lang="en-US" sz="1600" dirty="0" smtClean="0"/>
              <a:t>We get, for the dispersion in QF</a:t>
            </a:r>
            <a:endParaRPr lang="en-US" sz="1600" dirty="0"/>
          </a:p>
        </p:txBody>
      </p:sp>
      <p:sp>
        <p:nvSpPr>
          <p:cNvPr id="16" name="TextBox 15"/>
          <p:cNvSpPr txBox="1"/>
          <p:nvPr/>
        </p:nvSpPr>
        <p:spPr>
          <a:xfrm>
            <a:off x="467544" y="5085184"/>
            <a:ext cx="7920880" cy="584776"/>
          </a:xfrm>
          <a:prstGeom prst="rect">
            <a:avLst/>
          </a:prstGeom>
          <a:noFill/>
        </p:spPr>
        <p:txBody>
          <a:bodyPr wrap="square" rtlCol="0">
            <a:spAutoFit/>
          </a:bodyPr>
          <a:lstStyle/>
          <a:p>
            <a:r>
              <a:rPr lang="en-US" sz="1600" dirty="0" smtClean="0"/>
              <a:t>We can get the dispersion elsewhere by transforming this vector using our 3x3 maps. For example in the middle of QD we get</a:t>
            </a:r>
            <a:endParaRPr lang="en-US" sz="1600" dirty="0"/>
          </a:p>
        </p:txBody>
      </p:sp>
    </p:spTree>
    <p:extLst>
      <p:ext uri="{BB962C8B-B14F-4D97-AF65-F5344CB8AC3E}">
        <p14:creationId xmlns:p14="http://schemas.microsoft.com/office/powerpoint/2010/main" val="16321739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LHC cell optics</a:t>
            </a:r>
            <a:endParaRPr lang="en-US" dirty="0"/>
          </a:p>
        </p:txBody>
      </p:sp>
      <p:pic>
        <p:nvPicPr>
          <p:cNvPr id="5" name="Picture 4" descr="LHC_cell_optics.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92696"/>
            <a:ext cx="9144000" cy="5715000"/>
          </a:xfrm>
          <a:prstGeom prst="rect">
            <a:avLst/>
          </a:prstGeom>
        </p:spPr>
      </p:pic>
    </p:spTree>
    <p:extLst>
      <p:ext uri="{BB962C8B-B14F-4D97-AF65-F5344CB8AC3E}">
        <p14:creationId xmlns:p14="http://schemas.microsoft.com/office/powerpoint/2010/main" val="1842140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What does a code calculate for the dispersion?</a:t>
            </a:r>
            <a:endParaRPr lang="en-US" dirty="0"/>
          </a:p>
        </p:txBody>
      </p:sp>
      <p:pic>
        <p:nvPicPr>
          <p:cNvPr id="5" name="Picture 4"/>
          <p:cNvPicPr>
            <a:picLocks noChangeAspect="1"/>
          </p:cNvPicPr>
          <p:nvPr/>
        </p:nvPicPr>
        <p:blipFill>
          <a:blip r:embed="rId2"/>
          <a:stretch>
            <a:fillRect/>
          </a:stretch>
        </p:blipFill>
        <p:spPr>
          <a:xfrm>
            <a:off x="899592" y="1930400"/>
            <a:ext cx="6985000" cy="4927600"/>
          </a:xfrm>
          <a:prstGeom prst="rect">
            <a:avLst/>
          </a:prstGeom>
        </p:spPr>
      </p:pic>
      <p:sp>
        <p:nvSpPr>
          <p:cNvPr id="6" name="TextBox 5"/>
          <p:cNvSpPr txBox="1"/>
          <p:nvPr/>
        </p:nvSpPr>
        <p:spPr>
          <a:xfrm>
            <a:off x="611560" y="980728"/>
            <a:ext cx="7488832" cy="646331"/>
          </a:xfrm>
          <a:prstGeom prst="rect">
            <a:avLst/>
          </a:prstGeom>
          <a:noFill/>
        </p:spPr>
        <p:txBody>
          <a:bodyPr wrap="square" rtlCol="0">
            <a:spAutoFit/>
          </a:bodyPr>
          <a:lstStyle/>
          <a:p>
            <a:r>
              <a:rPr lang="en-US" dirty="0" smtClean="0"/>
              <a:t>D(s) is created (or driven) by dipoles, focused by quadrupoles and will grow in a drift if the angular dispersion D’ is non-zero</a:t>
            </a:r>
            <a:endParaRPr lang="en-US" dirty="0"/>
          </a:p>
        </p:txBody>
      </p:sp>
    </p:spTree>
    <p:extLst>
      <p:ext uri="{BB962C8B-B14F-4D97-AF65-F5344CB8AC3E}">
        <p14:creationId xmlns:p14="http://schemas.microsoft.com/office/powerpoint/2010/main" val="3339498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304800" y="381000"/>
            <a:ext cx="2034952" cy="333356"/>
          </a:xfrm>
        </p:spPr>
        <p:txBody>
          <a:bodyPr>
            <a:normAutofit lnSpcReduction="10000"/>
          </a:bodyPr>
          <a:lstStyle/>
          <a:p>
            <a:r>
              <a:rPr lang="en-US" dirty="0" smtClean="0"/>
              <a:t>The LHC</a:t>
            </a:r>
            <a:endParaRPr lang="en-US" dirty="0"/>
          </a:p>
        </p:txBody>
      </p:sp>
      <p:grpSp>
        <p:nvGrpSpPr>
          <p:cNvPr id="5" name="Group 5"/>
          <p:cNvGrpSpPr>
            <a:grpSpLocks/>
          </p:cNvGrpSpPr>
          <p:nvPr/>
        </p:nvGrpSpPr>
        <p:grpSpPr bwMode="auto">
          <a:xfrm>
            <a:off x="971600" y="4149080"/>
            <a:ext cx="6912768" cy="2587600"/>
            <a:chOff x="0" y="0"/>
            <a:chExt cx="6128" cy="2176"/>
          </a:xfrm>
        </p:grpSpPr>
        <p:sp>
          <p:nvSpPr>
            <p:cNvPr id="6" name="Line 6"/>
            <p:cNvSpPr>
              <a:spLocks noChangeShapeType="1"/>
            </p:cNvSpPr>
            <p:nvPr/>
          </p:nvSpPr>
          <p:spPr bwMode="auto">
            <a:xfrm rot="10800000">
              <a:off x="432" y="1816"/>
              <a:ext cx="3544" cy="16"/>
            </a:xfrm>
            <a:prstGeom prst="line">
              <a:avLst/>
            </a:prstGeom>
            <a:noFill/>
            <a:ln w="12700">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7" name="Line 7"/>
            <p:cNvSpPr>
              <a:spLocks noChangeShapeType="1"/>
            </p:cNvSpPr>
            <p:nvPr/>
          </p:nvSpPr>
          <p:spPr bwMode="auto">
            <a:xfrm rot="10800000">
              <a:off x="440" y="1312"/>
              <a:ext cx="8" cy="504"/>
            </a:xfrm>
            <a:prstGeom prst="line">
              <a:avLst/>
            </a:prstGeom>
            <a:noFill/>
            <a:ln w="25400">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pic>
          <p:nvPicPr>
            <p:cNvPr id="8"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8"/>
              <a:ext cx="5968" cy="1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9" name="Rectangle 9"/>
            <p:cNvSpPr>
              <a:spLocks/>
            </p:cNvSpPr>
            <p:nvPr/>
          </p:nvSpPr>
          <p:spPr bwMode="auto">
            <a:xfrm>
              <a:off x="4360" y="912"/>
              <a:ext cx="296" cy="144"/>
            </a:xfrm>
            <a:prstGeom prst="rect">
              <a:avLst/>
            </a:prstGeom>
            <a:solidFill>
              <a:srgbClr val="0000FF">
                <a:alpha val="40784"/>
              </a:srgbClr>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10" name="Rectangle 10"/>
            <p:cNvSpPr>
              <a:spLocks/>
            </p:cNvSpPr>
            <p:nvPr/>
          </p:nvSpPr>
          <p:spPr bwMode="auto">
            <a:xfrm>
              <a:off x="3984" y="1016"/>
              <a:ext cx="80" cy="40"/>
            </a:xfrm>
            <a:prstGeom prst="rect">
              <a:avLst/>
            </a:prstGeom>
            <a:solidFill>
              <a:srgbClr val="D90B00"/>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11" name="Rectangle 11"/>
            <p:cNvSpPr>
              <a:spLocks/>
            </p:cNvSpPr>
            <p:nvPr/>
          </p:nvSpPr>
          <p:spPr bwMode="auto">
            <a:xfrm>
              <a:off x="3984" y="912"/>
              <a:ext cx="80" cy="40"/>
            </a:xfrm>
            <a:prstGeom prst="rect">
              <a:avLst/>
            </a:prstGeom>
            <a:solidFill>
              <a:srgbClr val="D90B00"/>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12" name="Rectangle 12"/>
            <p:cNvSpPr>
              <a:spLocks/>
            </p:cNvSpPr>
            <p:nvPr/>
          </p:nvSpPr>
          <p:spPr bwMode="auto">
            <a:xfrm>
              <a:off x="2928" y="136"/>
              <a:ext cx="1216"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spcBef>
                  <a:spcPts val="1800"/>
                </a:spcBef>
              </a:pPr>
              <a:r>
                <a:rPr lang="en-US" sz="1400" b="1">
                  <a:solidFill>
                    <a:srgbClr val="D90B00"/>
                  </a:solidFill>
                  <a:latin typeface="Helvetica" charset="0"/>
                  <a:ea typeface="ＭＳ Ｐゴシック" charset="0"/>
                  <a:cs typeface="ＭＳ Ｐゴシック" charset="0"/>
                  <a:sym typeface="Helvetica" charset="0"/>
                </a:rPr>
                <a:t>existing collimators</a:t>
              </a:r>
            </a:p>
          </p:txBody>
        </p:sp>
        <p:sp>
          <p:nvSpPr>
            <p:cNvPr id="13" name="Rectangle 13"/>
            <p:cNvSpPr>
              <a:spLocks/>
            </p:cNvSpPr>
            <p:nvPr/>
          </p:nvSpPr>
          <p:spPr bwMode="auto">
            <a:xfrm>
              <a:off x="4208" y="136"/>
              <a:ext cx="608"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spcBef>
                  <a:spcPts val="1800"/>
                </a:spcBef>
              </a:pPr>
              <a:r>
                <a:rPr lang="en-US" sz="1400" b="1">
                  <a:solidFill>
                    <a:srgbClr val="001F67"/>
                  </a:solidFill>
                  <a:latin typeface="Helvetica" charset="0"/>
                  <a:ea typeface="ＭＳ Ｐゴシック" charset="0"/>
                  <a:cs typeface="ＭＳ Ｐゴシック" charset="0"/>
                  <a:sym typeface="Helvetica" charset="0"/>
                </a:rPr>
                <a:t>AFP220</a:t>
              </a:r>
            </a:p>
          </p:txBody>
        </p:sp>
        <p:sp>
          <p:nvSpPr>
            <p:cNvPr id="14" name="Line 14"/>
            <p:cNvSpPr>
              <a:spLocks noChangeShapeType="1"/>
            </p:cNvSpPr>
            <p:nvPr/>
          </p:nvSpPr>
          <p:spPr bwMode="auto">
            <a:xfrm rot="10800000">
              <a:off x="4024" y="320"/>
              <a:ext cx="8" cy="504"/>
            </a:xfrm>
            <a:prstGeom prst="line">
              <a:avLst/>
            </a:prstGeom>
            <a:noFill/>
            <a:ln w="25400">
              <a:solidFill>
                <a:srgbClr val="D90B00"/>
              </a:solidFill>
              <a:miter lim="800000"/>
              <a:headEnd type="stealth"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5" name="Line 15"/>
            <p:cNvSpPr>
              <a:spLocks noChangeShapeType="1"/>
            </p:cNvSpPr>
            <p:nvPr/>
          </p:nvSpPr>
          <p:spPr bwMode="auto">
            <a:xfrm rot="10800000">
              <a:off x="4504" y="320"/>
              <a:ext cx="7" cy="503"/>
            </a:xfrm>
            <a:prstGeom prst="line">
              <a:avLst/>
            </a:prstGeom>
            <a:noFill/>
            <a:ln w="25400">
              <a:solidFill>
                <a:srgbClr val="001F67"/>
              </a:solidFill>
              <a:miter lim="800000"/>
              <a:headEnd type="stealth"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nvGrpSpPr>
            <p:cNvPr id="16" name="Group 16"/>
            <p:cNvGrpSpPr>
              <a:grpSpLocks/>
            </p:cNvGrpSpPr>
            <p:nvPr/>
          </p:nvGrpSpPr>
          <p:grpSpPr bwMode="auto">
            <a:xfrm>
              <a:off x="3232" y="320"/>
              <a:ext cx="80" cy="736"/>
              <a:chOff x="0" y="0"/>
              <a:chExt cx="80" cy="736"/>
            </a:xfrm>
          </p:grpSpPr>
          <p:sp>
            <p:nvSpPr>
              <p:cNvPr id="34" name="Rectangle 17"/>
              <p:cNvSpPr>
                <a:spLocks/>
              </p:cNvSpPr>
              <p:nvPr/>
            </p:nvSpPr>
            <p:spPr bwMode="auto">
              <a:xfrm>
                <a:off x="0" y="696"/>
                <a:ext cx="80" cy="40"/>
              </a:xfrm>
              <a:prstGeom prst="rect">
                <a:avLst/>
              </a:prstGeom>
              <a:solidFill>
                <a:srgbClr val="D90B00"/>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35" name="Rectangle 18"/>
              <p:cNvSpPr>
                <a:spLocks/>
              </p:cNvSpPr>
              <p:nvPr/>
            </p:nvSpPr>
            <p:spPr bwMode="auto">
              <a:xfrm>
                <a:off x="0" y="592"/>
                <a:ext cx="80" cy="40"/>
              </a:xfrm>
              <a:prstGeom prst="rect">
                <a:avLst/>
              </a:prstGeom>
              <a:solidFill>
                <a:srgbClr val="D90B00"/>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36" name="Line 19"/>
              <p:cNvSpPr>
                <a:spLocks noChangeShapeType="1"/>
              </p:cNvSpPr>
              <p:nvPr/>
            </p:nvSpPr>
            <p:spPr bwMode="auto">
              <a:xfrm rot="10800000">
                <a:off x="40" y="0"/>
                <a:ext cx="7" cy="503"/>
              </a:xfrm>
              <a:prstGeom prst="line">
                <a:avLst/>
              </a:prstGeom>
              <a:noFill/>
              <a:ln w="25400">
                <a:solidFill>
                  <a:srgbClr val="D90B00"/>
                </a:solidFill>
                <a:miter lim="800000"/>
                <a:headEnd type="stealth"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sp>
          <p:nvSpPr>
            <p:cNvPr id="17" name="Line 20"/>
            <p:cNvSpPr>
              <a:spLocks noChangeShapeType="1"/>
            </p:cNvSpPr>
            <p:nvPr/>
          </p:nvSpPr>
          <p:spPr bwMode="auto">
            <a:xfrm rot="10800000">
              <a:off x="4024" y="1056"/>
              <a:ext cx="7" cy="776"/>
            </a:xfrm>
            <a:prstGeom prst="line">
              <a:avLst/>
            </a:prstGeom>
            <a:noFill/>
            <a:ln w="25400">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8" name="Line 21"/>
            <p:cNvSpPr>
              <a:spLocks noChangeShapeType="1"/>
            </p:cNvSpPr>
            <p:nvPr/>
          </p:nvSpPr>
          <p:spPr bwMode="auto">
            <a:xfrm rot="10800000" flipH="1">
              <a:off x="3272" y="1120"/>
              <a:ext cx="0" cy="528"/>
            </a:xfrm>
            <a:prstGeom prst="line">
              <a:avLst/>
            </a:prstGeom>
            <a:noFill/>
            <a:ln w="25400">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9" name="Line 22"/>
            <p:cNvSpPr>
              <a:spLocks noChangeShapeType="1"/>
            </p:cNvSpPr>
            <p:nvPr/>
          </p:nvSpPr>
          <p:spPr bwMode="auto">
            <a:xfrm flipH="1">
              <a:off x="432" y="1632"/>
              <a:ext cx="2792" cy="4"/>
            </a:xfrm>
            <a:prstGeom prst="line">
              <a:avLst/>
            </a:prstGeom>
            <a:noFill/>
            <a:ln w="12700">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20" name="Rectangle 23"/>
            <p:cNvSpPr>
              <a:spLocks/>
            </p:cNvSpPr>
            <p:nvPr/>
          </p:nvSpPr>
          <p:spPr bwMode="auto">
            <a:xfrm>
              <a:off x="1424" y="1568"/>
              <a:ext cx="448" cy="176"/>
            </a:xfrm>
            <a:prstGeom prst="rect">
              <a:avLst/>
            </a:prstGeom>
            <a:solidFill>
              <a:srgbClr val="FFFFFF"/>
            </a:solidFill>
            <a:ln>
              <a:noFill/>
            </a:ln>
            <a:extLs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spcBef>
                  <a:spcPts val="1800"/>
                </a:spcBef>
              </a:pPr>
              <a:r>
                <a:rPr lang="en-US" sz="1400" b="1">
                  <a:solidFill>
                    <a:schemeClr val="tx1"/>
                  </a:solidFill>
                  <a:latin typeface="Helvetica" charset="0"/>
                  <a:ea typeface="ＭＳ Ｐゴシック" charset="0"/>
                  <a:cs typeface="ＭＳ Ｐゴシック" charset="0"/>
                  <a:sym typeface="Helvetica" charset="0"/>
                </a:rPr>
                <a:t>150 m</a:t>
              </a:r>
            </a:p>
          </p:txBody>
        </p:sp>
        <p:sp>
          <p:nvSpPr>
            <p:cNvPr id="21" name="Rectangle 24"/>
            <p:cNvSpPr>
              <a:spLocks/>
            </p:cNvSpPr>
            <p:nvPr/>
          </p:nvSpPr>
          <p:spPr bwMode="auto">
            <a:xfrm>
              <a:off x="2048" y="1736"/>
              <a:ext cx="448" cy="176"/>
            </a:xfrm>
            <a:prstGeom prst="rect">
              <a:avLst/>
            </a:prstGeom>
            <a:solidFill>
              <a:srgbClr val="FFFFFF"/>
            </a:solidFill>
            <a:ln>
              <a:noFill/>
            </a:ln>
            <a:extLs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spcBef>
                  <a:spcPts val="1800"/>
                </a:spcBef>
              </a:pPr>
              <a:r>
                <a:rPr lang="en-US" sz="1400" b="1">
                  <a:solidFill>
                    <a:schemeClr val="tx1"/>
                  </a:solidFill>
                  <a:latin typeface="Helvetica" charset="0"/>
                  <a:ea typeface="ＭＳ Ｐゴシック" charset="0"/>
                  <a:cs typeface="ＭＳ Ｐゴシック" charset="0"/>
                  <a:sym typeface="Helvetica" charset="0"/>
                </a:rPr>
                <a:t>190 m</a:t>
              </a:r>
            </a:p>
          </p:txBody>
        </p:sp>
        <p:sp>
          <p:nvSpPr>
            <p:cNvPr id="22" name="Rectangle 25"/>
            <p:cNvSpPr>
              <a:spLocks/>
            </p:cNvSpPr>
            <p:nvPr/>
          </p:nvSpPr>
          <p:spPr bwMode="auto">
            <a:xfrm>
              <a:off x="3862" y="1804"/>
              <a:ext cx="3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1400" b="1">
                  <a:solidFill>
                    <a:srgbClr val="D90B00"/>
                  </a:solidFill>
                  <a:latin typeface="Helvetica" charset="0"/>
                  <a:ea typeface="ＭＳ Ｐゴシック" charset="0"/>
                  <a:cs typeface="ＭＳ Ｐゴシック" charset="0"/>
                  <a:sym typeface="Helvetica" charset="0"/>
                </a:rPr>
                <a:t>TCL5</a:t>
              </a:r>
            </a:p>
          </p:txBody>
        </p:sp>
        <p:sp>
          <p:nvSpPr>
            <p:cNvPr id="23" name="Rectangle 26"/>
            <p:cNvSpPr>
              <a:spLocks/>
            </p:cNvSpPr>
            <p:nvPr/>
          </p:nvSpPr>
          <p:spPr bwMode="auto">
            <a:xfrm>
              <a:off x="3112" y="1672"/>
              <a:ext cx="3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1400" b="1">
                  <a:solidFill>
                    <a:srgbClr val="D90B00"/>
                  </a:solidFill>
                  <a:latin typeface="Helvetica" charset="0"/>
                  <a:ea typeface="ＭＳ Ｐゴシック" charset="0"/>
                  <a:cs typeface="ＭＳ Ｐゴシック" charset="0"/>
                  <a:sym typeface="Helvetica" charset="0"/>
                </a:rPr>
                <a:t>TCL4</a:t>
              </a:r>
            </a:p>
          </p:txBody>
        </p:sp>
        <p:sp>
          <p:nvSpPr>
            <p:cNvPr id="24" name="Rectangle 27"/>
            <p:cNvSpPr>
              <a:spLocks/>
            </p:cNvSpPr>
            <p:nvPr/>
          </p:nvSpPr>
          <p:spPr bwMode="auto">
            <a:xfrm>
              <a:off x="4536" y="1992"/>
              <a:ext cx="3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1400" b="1">
                  <a:solidFill>
                    <a:srgbClr val="0044FE"/>
                  </a:solidFill>
                  <a:latin typeface="Helvetica" charset="0"/>
                  <a:ea typeface="ＭＳ Ｐゴシック" charset="0"/>
                  <a:cs typeface="ＭＳ Ｐゴシック" charset="0"/>
                  <a:sym typeface="Helvetica" charset="0"/>
                </a:rPr>
                <a:t>TCL6</a:t>
              </a:r>
            </a:p>
          </p:txBody>
        </p:sp>
        <p:sp>
          <p:nvSpPr>
            <p:cNvPr id="25" name="Line 28"/>
            <p:cNvSpPr>
              <a:spLocks noChangeShapeType="1"/>
            </p:cNvSpPr>
            <p:nvPr/>
          </p:nvSpPr>
          <p:spPr bwMode="auto">
            <a:xfrm rot="10800000">
              <a:off x="432" y="1988"/>
              <a:ext cx="4264" cy="3"/>
            </a:xfrm>
            <a:prstGeom prst="line">
              <a:avLst/>
            </a:prstGeom>
            <a:noFill/>
            <a:ln w="12700">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26" name="Rectangle 29"/>
            <p:cNvSpPr>
              <a:spLocks/>
            </p:cNvSpPr>
            <p:nvPr/>
          </p:nvSpPr>
          <p:spPr bwMode="auto">
            <a:xfrm>
              <a:off x="2048" y="1912"/>
              <a:ext cx="608" cy="176"/>
            </a:xfrm>
            <a:prstGeom prst="rect">
              <a:avLst/>
            </a:prstGeom>
            <a:solidFill>
              <a:srgbClr val="FFFFFF"/>
            </a:solidFill>
            <a:ln>
              <a:noFill/>
            </a:ln>
            <a:extLs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spcBef>
                  <a:spcPts val="1800"/>
                </a:spcBef>
              </a:pPr>
              <a:r>
                <a:rPr lang="en-US" sz="1400" b="1">
                  <a:solidFill>
                    <a:schemeClr val="tx1"/>
                  </a:solidFill>
                  <a:latin typeface="Helvetica" charset="0"/>
                  <a:ea typeface="ＭＳ Ｐゴシック" charset="0"/>
                  <a:cs typeface="ＭＳ Ｐゴシック" charset="0"/>
                  <a:sym typeface="Helvetica" charset="0"/>
                </a:rPr>
                <a:t>~225 m</a:t>
              </a:r>
            </a:p>
          </p:txBody>
        </p:sp>
        <p:sp>
          <p:nvSpPr>
            <p:cNvPr id="27" name="Line 30"/>
            <p:cNvSpPr>
              <a:spLocks noChangeShapeType="1"/>
            </p:cNvSpPr>
            <p:nvPr/>
          </p:nvSpPr>
          <p:spPr bwMode="auto">
            <a:xfrm rot="10800000">
              <a:off x="4696" y="1128"/>
              <a:ext cx="7" cy="832"/>
            </a:xfrm>
            <a:prstGeom prst="line">
              <a:avLst/>
            </a:prstGeom>
            <a:noFill/>
            <a:ln w="25400">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28" name="Line 31"/>
            <p:cNvSpPr>
              <a:spLocks noChangeShapeType="1"/>
            </p:cNvSpPr>
            <p:nvPr/>
          </p:nvSpPr>
          <p:spPr bwMode="auto">
            <a:xfrm rot="10800000">
              <a:off x="4184" y="1216"/>
              <a:ext cx="7" cy="776"/>
            </a:xfrm>
            <a:prstGeom prst="line">
              <a:avLst/>
            </a:prstGeom>
            <a:noFill/>
            <a:ln w="25400">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nvGrpSpPr>
            <p:cNvPr id="29" name="Group 32"/>
            <p:cNvGrpSpPr>
              <a:grpSpLocks/>
            </p:cNvGrpSpPr>
            <p:nvPr/>
          </p:nvGrpSpPr>
          <p:grpSpPr bwMode="auto">
            <a:xfrm>
              <a:off x="4632" y="904"/>
              <a:ext cx="80" cy="144"/>
              <a:chOff x="0" y="0"/>
              <a:chExt cx="80" cy="144"/>
            </a:xfrm>
          </p:grpSpPr>
          <p:sp>
            <p:nvSpPr>
              <p:cNvPr id="32" name="Rectangle 33"/>
              <p:cNvSpPr>
                <a:spLocks/>
              </p:cNvSpPr>
              <p:nvPr/>
            </p:nvSpPr>
            <p:spPr bwMode="auto">
              <a:xfrm>
                <a:off x="0" y="104"/>
                <a:ext cx="80" cy="40"/>
              </a:xfrm>
              <a:prstGeom prst="rect">
                <a:avLst/>
              </a:prstGeom>
              <a:solidFill>
                <a:srgbClr val="0044FE"/>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sp>
            <p:nvSpPr>
              <p:cNvPr id="33" name="Rectangle 34"/>
              <p:cNvSpPr>
                <a:spLocks/>
              </p:cNvSpPr>
              <p:nvPr/>
            </p:nvSpPr>
            <p:spPr bwMode="auto">
              <a:xfrm>
                <a:off x="0" y="0"/>
                <a:ext cx="80" cy="40"/>
              </a:xfrm>
              <a:prstGeom prst="rect">
                <a:avLst/>
              </a:prstGeom>
              <a:solidFill>
                <a:srgbClr val="0044FE"/>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a:p>
            </p:txBody>
          </p:sp>
        </p:grpSp>
        <p:sp>
          <p:nvSpPr>
            <p:cNvPr id="30" name="Rectangle 35"/>
            <p:cNvSpPr>
              <a:spLocks/>
            </p:cNvSpPr>
            <p:nvPr/>
          </p:nvSpPr>
          <p:spPr bwMode="auto">
            <a:xfrm>
              <a:off x="4672" y="0"/>
              <a:ext cx="1456"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spcBef>
                  <a:spcPts val="1800"/>
                </a:spcBef>
              </a:pPr>
              <a:r>
                <a:rPr lang="en-US" sz="1400" b="1">
                  <a:solidFill>
                    <a:srgbClr val="0044FE"/>
                  </a:solidFill>
                  <a:latin typeface="Helvetica" charset="0"/>
                  <a:ea typeface="ＭＳ Ｐゴシック" charset="0"/>
                  <a:cs typeface="ＭＳ Ｐゴシック" charset="0"/>
                  <a:sym typeface="Helvetica" charset="0"/>
                </a:rPr>
                <a:t>possible new collimator</a:t>
              </a:r>
            </a:p>
          </p:txBody>
        </p:sp>
        <p:sp>
          <p:nvSpPr>
            <p:cNvPr id="31" name="Line 36"/>
            <p:cNvSpPr>
              <a:spLocks noChangeShapeType="1"/>
            </p:cNvSpPr>
            <p:nvPr/>
          </p:nvSpPr>
          <p:spPr bwMode="auto">
            <a:xfrm rot="10800000" flipH="1">
              <a:off x="4704" y="159"/>
              <a:ext cx="376" cy="689"/>
            </a:xfrm>
            <a:prstGeom prst="line">
              <a:avLst/>
            </a:prstGeom>
            <a:noFill/>
            <a:ln w="25400">
              <a:solidFill>
                <a:srgbClr val="0044FE"/>
              </a:solidFill>
              <a:miter lim="800000"/>
              <a:headEnd type="stealth" w="med" len="med"/>
              <a:tailEnd/>
            </a:ln>
            <a:extLst>
              <a:ext uri="{909E8E84-426E-40dd-AFC4-6F175D3DCCD1}">
                <a14:hiddenFill xmlns:a14="http://schemas.microsoft.com/office/drawing/2010/main">
                  <a:noFill/>
                </a14:hiddenFill>
              </a:ext>
            </a:extLst>
          </p:spPr>
          <p:txBody>
            <a:bodyPr lIns="0" tIns="0" rIns="0" bIns="0"/>
            <a:lstStyle/>
            <a:p>
              <a:endParaRPr lang="en-US"/>
            </a:p>
          </p:txBody>
        </p:sp>
      </p:grpSp>
      <p:pic>
        <p:nvPicPr>
          <p:cNvPr id="4" name="Picture 3"/>
          <p:cNvPicPr>
            <a:picLocks noChangeAspect="1"/>
          </p:cNvPicPr>
          <p:nvPr/>
        </p:nvPicPr>
        <p:blipFill>
          <a:blip r:embed="rId3"/>
          <a:stretch>
            <a:fillRect/>
          </a:stretch>
        </p:blipFill>
        <p:spPr>
          <a:xfrm>
            <a:off x="2411760" y="20960"/>
            <a:ext cx="4044561" cy="4221088"/>
          </a:xfrm>
          <a:prstGeom prst="rect">
            <a:avLst/>
          </a:prstGeom>
        </p:spPr>
      </p:pic>
    </p:spTree>
    <p:extLst>
      <p:ext uri="{BB962C8B-B14F-4D97-AF65-F5344CB8AC3E}">
        <p14:creationId xmlns:p14="http://schemas.microsoft.com/office/powerpoint/2010/main" val="2659101581"/>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Dispersion around ATLAS in the LHC</a:t>
            </a:r>
            <a:endParaRPr lang="en-US" dirty="0"/>
          </a:p>
        </p:txBody>
      </p:sp>
      <p:pic>
        <p:nvPicPr>
          <p:cNvPr id="5" name="Picture 4"/>
          <p:cNvPicPr>
            <a:picLocks noChangeAspect="1"/>
          </p:cNvPicPr>
          <p:nvPr/>
        </p:nvPicPr>
        <p:blipFill>
          <a:blip r:embed="rId2"/>
          <a:stretch>
            <a:fillRect/>
          </a:stretch>
        </p:blipFill>
        <p:spPr>
          <a:xfrm>
            <a:off x="63971" y="1196752"/>
            <a:ext cx="9058077" cy="5040560"/>
          </a:xfrm>
          <a:prstGeom prst="rect">
            <a:avLst/>
          </a:prstGeom>
        </p:spPr>
      </p:pic>
    </p:spTree>
    <p:extLst>
      <p:ext uri="{BB962C8B-B14F-4D97-AF65-F5344CB8AC3E}">
        <p14:creationId xmlns:p14="http://schemas.microsoft.com/office/powerpoint/2010/main" val="32609487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Beta functions and dispersion in the LHC arcs at injection</a:t>
            </a:r>
            <a:endParaRPr lang="en-US" dirty="0"/>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208" y="1640416"/>
            <a:ext cx="2789542" cy="2248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9700" y="1572384"/>
            <a:ext cx="3245633" cy="2631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7"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917" y="3857420"/>
            <a:ext cx="2783416" cy="2279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3790" y="5091254"/>
            <a:ext cx="2107765" cy="5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33247" y="5796095"/>
            <a:ext cx="1378275" cy="28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38333" y="4651163"/>
            <a:ext cx="2171700" cy="303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1" name="Rectangle 9"/>
          <p:cNvSpPr>
            <a:spLocks/>
          </p:cNvSpPr>
          <p:nvPr/>
        </p:nvSpPr>
        <p:spPr bwMode="auto">
          <a:xfrm>
            <a:off x="3467100" y="1672167"/>
            <a:ext cx="1432983" cy="328083"/>
          </a:xfrm>
          <a:prstGeom prst="rect">
            <a:avLst/>
          </a:pr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nchor="ctr"/>
          <a:lstStyle/>
          <a:p>
            <a:pPr>
              <a:lnSpc>
                <a:spcPct val="90000"/>
              </a:lnSpc>
            </a:pPr>
            <a:r>
              <a:rPr lang="en-US" sz="1600" dirty="0" smtClean="0">
                <a:solidFill>
                  <a:schemeClr val="tx1"/>
                </a:solidFill>
                <a:latin typeface="Helvetica" charset="0"/>
                <a:ea typeface="ＭＳ Ｐゴシック" charset="0"/>
                <a:cs typeface="Helvetica" charset="0"/>
                <a:sym typeface="Helvetica" charset="0"/>
              </a:rPr>
              <a:t> Beta </a:t>
            </a:r>
            <a:r>
              <a:rPr lang="en-US" sz="1600" dirty="0">
                <a:solidFill>
                  <a:schemeClr val="tx1"/>
                </a:solidFill>
                <a:latin typeface="Helvetica" charset="0"/>
                <a:ea typeface="ＭＳ Ｐゴシック" charset="0"/>
                <a:cs typeface="Helvetica" charset="0"/>
                <a:sym typeface="Helvetica" charset="0"/>
              </a:rPr>
              <a:t>functions</a:t>
            </a:r>
          </a:p>
        </p:txBody>
      </p:sp>
      <p:sp>
        <p:nvSpPr>
          <p:cNvPr id="12" name="Rectangle 10"/>
          <p:cNvSpPr>
            <a:spLocks/>
          </p:cNvSpPr>
          <p:nvPr/>
        </p:nvSpPr>
        <p:spPr bwMode="auto">
          <a:xfrm>
            <a:off x="3456517" y="5861050"/>
            <a:ext cx="1295400" cy="298450"/>
          </a:xfrm>
          <a:prstGeom prst="rect">
            <a:avLst/>
          </a:pr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nchor="ctr"/>
          <a:lstStyle/>
          <a:p>
            <a:r>
              <a:rPr lang="en-US" sz="1600" dirty="0" smtClean="0">
                <a:solidFill>
                  <a:schemeClr val="tx1"/>
                </a:solidFill>
                <a:latin typeface="Helvetica" charset="0"/>
                <a:ea typeface="ＭＳ Ｐゴシック" charset="0"/>
                <a:cs typeface="Helvetica" charset="0"/>
                <a:sym typeface="Helvetica" charset="0"/>
              </a:rPr>
              <a:t> Beam </a:t>
            </a:r>
            <a:r>
              <a:rPr lang="en-US" sz="1600" dirty="0">
                <a:solidFill>
                  <a:schemeClr val="tx1"/>
                </a:solidFill>
                <a:latin typeface="Helvetica" charset="0"/>
                <a:ea typeface="ＭＳ Ｐゴシック" charset="0"/>
                <a:cs typeface="Helvetica" charset="0"/>
                <a:sym typeface="Helvetica" charset="0"/>
              </a:rPr>
              <a:t>sizes</a:t>
            </a:r>
          </a:p>
        </p:txBody>
      </p:sp>
      <p:sp>
        <p:nvSpPr>
          <p:cNvPr id="13" name="Rectangle 11"/>
          <p:cNvSpPr>
            <a:spLocks/>
          </p:cNvSpPr>
          <p:nvPr/>
        </p:nvSpPr>
        <p:spPr bwMode="auto">
          <a:xfrm>
            <a:off x="4502150" y="3911600"/>
            <a:ext cx="1054100" cy="289983"/>
          </a:xfrm>
          <a:prstGeom prst="rect">
            <a:avLst/>
          </a:pr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nchor="ctr"/>
          <a:lstStyle/>
          <a:p>
            <a:pPr>
              <a:lnSpc>
                <a:spcPct val="90000"/>
              </a:lnSpc>
            </a:pPr>
            <a:r>
              <a:rPr lang="en-US" sz="1600" dirty="0" smtClean="0">
                <a:solidFill>
                  <a:schemeClr val="tx1"/>
                </a:solidFill>
                <a:latin typeface="Helvetica" charset="0"/>
                <a:ea typeface="ＭＳ Ｐゴシック" charset="0"/>
                <a:cs typeface="Helvetica" charset="0"/>
                <a:sym typeface="Helvetica" charset="0"/>
              </a:rPr>
              <a:t> Dispersion</a:t>
            </a:r>
            <a:endParaRPr lang="en-US" sz="1600" dirty="0">
              <a:solidFill>
                <a:schemeClr val="tx1"/>
              </a:solidFill>
              <a:latin typeface="Helvetica" charset="0"/>
              <a:ea typeface="ＭＳ Ｐゴシック" charset="0"/>
              <a:cs typeface="Helvetica" charset="0"/>
              <a:sym typeface="Helvetica" charset="0"/>
            </a:endParaRPr>
          </a:p>
        </p:txBody>
      </p:sp>
    </p:spTree>
    <p:extLst>
      <p:ext uri="{BB962C8B-B14F-4D97-AF65-F5344CB8AC3E}">
        <p14:creationId xmlns:p14="http://schemas.microsoft.com/office/powerpoint/2010/main" val="22303120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Lattice building blocks</a:t>
            </a:r>
            <a:endParaRPr lang="en-US" dirty="0"/>
          </a:p>
        </p:txBody>
      </p:sp>
      <p:sp>
        <p:nvSpPr>
          <p:cNvPr id="4" name="Content Placeholder 3"/>
          <p:cNvSpPr>
            <a:spLocks noGrp="1"/>
          </p:cNvSpPr>
          <p:nvPr>
            <p:ph sz="quarter" idx="15"/>
          </p:nvPr>
        </p:nvSpPr>
        <p:spPr/>
        <p:txBody>
          <a:bodyPr/>
          <a:lstStyle/>
          <a:p>
            <a:pPr>
              <a:lnSpc>
                <a:spcPct val="90000"/>
              </a:lnSpc>
            </a:pPr>
            <a:r>
              <a:rPr lang="en-US" sz="1800" dirty="0" smtClean="0"/>
              <a:t>We’ve seen how to combine alternating gradient </a:t>
            </a:r>
            <a:r>
              <a:rPr lang="en-US" sz="1800" dirty="0" err="1" smtClean="0"/>
              <a:t>quadrupoles</a:t>
            </a:r>
            <a:r>
              <a:rPr lang="en-US" sz="1800" dirty="0" smtClean="0"/>
              <a:t> to make a focusing structure in both planes. This is called the FODO cell and is an example of a basic optical building block we use to construct lattices.</a:t>
            </a:r>
          </a:p>
          <a:p>
            <a:pPr>
              <a:lnSpc>
                <a:spcPct val="90000"/>
              </a:lnSpc>
            </a:pPr>
            <a:endParaRPr lang="en-US" sz="1800" dirty="0"/>
          </a:p>
          <a:p>
            <a:pPr>
              <a:lnSpc>
                <a:spcPct val="90000"/>
              </a:lnSpc>
            </a:pPr>
            <a:r>
              <a:rPr lang="en-US" sz="1800" dirty="0" smtClean="0"/>
              <a:t>There </a:t>
            </a:r>
            <a:r>
              <a:rPr lang="en-US" sz="1800" dirty="0"/>
              <a:t>are many possible configurations of dipoles and </a:t>
            </a:r>
            <a:r>
              <a:rPr lang="en-US" sz="1800" dirty="0" err="1"/>
              <a:t>quadrupoles</a:t>
            </a:r>
            <a:r>
              <a:rPr lang="en-US" sz="1800" dirty="0"/>
              <a:t> that can give stable </a:t>
            </a:r>
            <a:r>
              <a:rPr lang="en-US" sz="1800" dirty="0" smtClean="0"/>
              <a:t>motion</a:t>
            </a:r>
          </a:p>
          <a:p>
            <a:pPr>
              <a:lnSpc>
                <a:spcPct val="90000"/>
              </a:lnSpc>
            </a:pPr>
            <a:r>
              <a:rPr lang="en-US" sz="1800" dirty="0" smtClean="0"/>
              <a:t>         For example a FODO cell to transport a beam </a:t>
            </a:r>
          </a:p>
          <a:p>
            <a:pPr>
              <a:lnSpc>
                <a:spcPct val="90000"/>
              </a:lnSpc>
            </a:pPr>
            <a:endParaRPr lang="en-US" sz="1800" dirty="0"/>
          </a:p>
          <a:p>
            <a:pPr lvl="1">
              <a:lnSpc>
                <a:spcPct val="90000"/>
              </a:lnSpc>
            </a:pPr>
            <a:r>
              <a:rPr lang="en-US" sz="1800" dirty="0" smtClean="0"/>
              <a:t>We can </a:t>
            </a:r>
            <a:r>
              <a:rPr lang="en-US" sz="1800" dirty="0"/>
              <a:t>talk about dispersion-free lattices, which are important in many </a:t>
            </a:r>
            <a:r>
              <a:rPr lang="en-US" sz="1800" dirty="0" smtClean="0"/>
              <a:t>applications. These allow bending of the beam without generating dispersion. Examples are </a:t>
            </a:r>
            <a:r>
              <a:rPr lang="en-US" sz="1800" dirty="0" err="1" smtClean="0"/>
              <a:t>Chasman</a:t>
            </a:r>
            <a:r>
              <a:rPr lang="en-US" sz="1800" dirty="0"/>
              <a:t>-</a:t>
            </a:r>
            <a:r>
              <a:rPr lang="en-US" sz="1800" dirty="0" smtClean="0"/>
              <a:t>green, </a:t>
            </a:r>
            <a:r>
              <a:rPr lang="en-US" sz="1800" dirty="0"/>
              <a:t>triple-bend </a:t>
            </a:r>
            <a:r>
              <a:rPr lang="en-US" sz="1800" dirty="0" err="1" smtClean="0"/>
              <a:t>achromat</a:t>
            </a:r>
            <a:endParaRPr lang="en-US" sz="1800" dirty="0" smtClean="0"/>
          </a:p>
          <a:p>
            <a:pPr lvl="1">
              <a:lnSpc>
                <a:spcPct val="90000"/>
              </a:lnSpc>
            </a:pPr>
            <a:endParaRPr lang="en-US" sz="1800" dirty="0"/>
          </a:p>
          <a:p>
            <a:pPr lvl="1">
              <a:lnSpc>
                <a:spcPct val="90000"/>
              </a:lnSpc>
            </a:pPr>
            <a:r>
              <a:rPr lang="en-US" sz="1800" dirty="0" smtClean="0"/>
              <a:t>We also can build dispersion suppressor, which match the periodic dispersion in the arc (perhaps made of FODO cells) into a dispersion-free straight. </a:t>
            </a:r>
          </a:p>
          <a:p>
            <a:pPr lvl="1">
              <a:lnSpc>
                <a:spcPct val="90000"/>
              </a:lnSpc>
            </a:pPr>
            <a:endParaRPr lang="en-US" sz="1800" dirty="0"/>
          </a:p>
          <a:p>
            <a:pPr lvl="1">
              <a:lnSpc>
                <a:spcPct val="90000"/>
              </a:lnSpc>
            </a:pPr>
            <a:r>
              <a:rPr lang="en-US" sz="1800" dirty="0" smtClean="0"/>
              <a:t>We can also displace the beam transversely without generating dispersion using a sequence of only bends. Sometimes called a geometrical </a:t>
            </a:r>
            <a:r>
              <a:rPr lang="en-US" sz="1800" dirty="0" err="1" smtClean="0"/>
              <a:t>achromat</a:t>
            </a:r>
            <a:r>
              <a:rPr lang="en-US" sz="1800" dirty="0" smtClean="0"/>
              <a:t>.</a:t>
            </a:r>
          </a:p>
          <a:p>
            <a:pPr lvl="1">
              <a:lnSpc>
                <a:spcPct val="90000"/>
              </a:lnSpc>
            </a:pPr>
            <a:endParaRPr lang="en-US" sz="1800" dirty="0" smtClean="0"/>
          </a:p>
          <a:p>
            <a:pPr>
              <a:lnSpc>
                <a:spcPct val="90000"/>
              </a:lnSpc>
            </a:pPr>
            <a:r>
              <a:rPr lang="en-US" sz="1800" dirty="0" smtClean="0"/>
              <a:t>Let’s look at </a:t>
            </a:r>
            <a:r>
              <a:rPr lang="en-US" sz="1800" dirty="0" err="1" smtClean="0"/>
              <a:t>achromats</a:t>
            </a:r>
            <a:r>
              <a:rPr lang="en-US" sz="1800" dirty="0" smtClean="0"/>
              <a:t> in more detail….</a:t>
            </a:r>
            <a:endParaRPr lang="en-US" sz="1800" dirty="0"/>
          </a:p>
          <a:p>
            <a:pPr lvl="1">
              <a:lnSpc>
                <a:spcPct val="90000"/>
              </a:lnSpc>
            </a:pPr>
            <a:endParaRPr lang="en-US" sz="1800" dirty="0"/>
          </a:p>
          <a:p>
            <a:endParaRPr lang="en-US" dirty="0"/>
          </a:p>
        </p:txBody>
      </p:sp>
    </p:spTree>
    <p:extLst>
      <p:ext uri="{BB962C8B-B14F-4D97-AF65-F5344CB8AC3E}">
        <p14:creationId xmlns:p14="http://schemas.microsoft.com/office/powerpoint/2010/main" val="19893277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The double bend </a:t>
            </a:r>
            <a:r>
              <a:rPr lang="en-US" dirty="0" err="1" smtClean="0"/>
              <a:t>achromat</a:t>
            </a:r>
            <a:r>
              <a:rPr lang="en-US" dirty="0" smtClean="0"/>
              <a:t> (DBA) </a:t>
            </a:r>
            <a:endParaRPr lang="en-US" dirty="0"/>
          </a:p>
        </p:txBody>
      </p:sp>
      <p:sp>
        <p:nvSpPr>
          <p:cNvPr id="4" name="Content Placeholder 3"/>
          <p:cNvSpPr>
            <a:spLocks noGrp="1"/>
          </p:cNvSpPr>
          <p:nvPr>
            <p:ph sz="quarter" idx="15"/>
          </p:nvPr>
        </p:nvSpPr>
        <p:spPr>
          <a:xfrm>
            <a:off x="304800" y="714356"/>
            <a:ext cx="8077200" cy="5882996"/>
          </a:xfrm>
        </p:spPr>
        <p:txBody>
          <a:bodyPr>
            <a:normAutofit/>
          </a:bodyPr>
          <a:lstStyle/>
          <a:p>
            <a:r>
              <a:rPr lang="en-US" dirty="0" smtClean="0"/>
              <a:t>If the dispersion function is non-zero the orbit of particles depends on particle momenta. An achromatic system means we design it such that beam positions do not depend on momenta at each end. </a:t>
            </a:r>
          </a:p>
          <a:p>
            <a:endParaRPr lang="en-US" dirty="0"/>
          </a:p>
          <a:p>
            <a:r>
              <a:rPr lang="en-US" dirty="0" smtClean="0"/>
              <a:t>What this means is an arrangement of magnets, including bends, which does not generate any dispersion through the structure. A single bend is not achromatic as zero dispersion going in would not lead to zero dispersion going out. “self cancelling dispersion”</a:t>
            </a:r>
          </a:p>
          <a:p>
            <a:endParaRPr lang="en-US" dirty="0"/>
          </a:p>
          <a:p>
            <a:r>
              <a:rPr lang="en-US" dirty="0" smtClean="0"/>
              <a:t>In </a:t>
            </a:r>
            <a:r>
              <a:rPr lang="en-US" dirty="0"/>
              <a:t>principle, dispersion can be suppressed by one focusing </a:t>
            </a:r>
            <a:r>
              <a:rPr lang="en-US" dirty="0" err="1"/>
              <a:t>quadrupole</a:t>
            </a:r>
            <a:r>
              <a:rPr lang="en-US" dirty="0"/>
              <a:t> and one bending magnet. </a:t>
            </a:r>
            <a:endParaRPr lang="en-US" dirty="0" smtClean="0"/>
          </a:p>
          <a:p>
            <a:endParaRPr lang="en-US" dirty="0"/>
          </a:p>
          <a:p>
            <a:r>
              <a:rPr lang="en-US" dirty="0"/>
              <a:t>With one focusing quad in the middle between two dipoles, one can get </a:t>
            </a:r>
            <a:r>
              <a:rPr lang="en-US" dirty="0" smtClean="0"/>
              <a:t>the </a:t>
            </a:r>
            <a:r>
              <a:rPr lang="en-US" dirty="0" err="1" smtClean="0"/>
              <a:t>achromat</a:t>
            </a:r>
            <a:r>
              <a:rPr lang="en-US" dirty="0" smtClean="0"/>
              <a:t> condition, which means no additional dispersion is driven by the structure.</a:t>
            </a:r>
          </a:p>
          <a:p>
            <a:endParaRPr lang="en-US" dirty="0"/>
          </a:p>
          <a:p>
            <a:r>
              <a:rPr lang="en-US" dirty="0" smtClean="0"/>
              <a:t>Due </a:t>
            </a:r>
            <a:r>
              <a:rPr lang="en-US" dirty="0"/>
              <a:t>to mirror symmetry of the lattice </a:t>
            </a:r>
            <a:r>
              <a:rPr lang="en-US" dirty="0" err="1"/>
              <a:t>w.r.t</a:t>
            </a:r>
            <a:r>
              <a:rPr lang="en-US" dirty="0"/>
              <a:t>. to the middle </a:t>
            </a:r>
            <a:r>
              <a:rPr lang="en-US" dirty="0" smtClean="0"/>
              <a:t>quad</a:t>
            </a:r>
            <a:r>
              <a:rPr lang="en-US" dirty="0"/>
              <a:t> </a:t>
            </a:r>
            <a:r>
              <a:rPr lang="en-US" dirty="0" smtClean="0"/>
              <a:t>D</a:t>
            </a:r>
            <a:r>
              <a:rPr lang="en-US" dirty="0"/>
              <a:t>’ at quad center should be </a:t>
            </a:r>
            <a:r>
              <a:rPr lang="en-US" dirty="0" smtClean="0"/>
              <a:t>zero (see upcoming plot). This </a:t>
            </a:r>
            <a:r>
              <a:rPr lang="en-US" dirty="0"/>
              <a:t>is so called double bend </a:t>
            </a:r>
            <a:r>
              <a:rPr lang="en-US" dirty="0" err="1"/>
              <a:t>achromat</a:t>
            </a:r>
            <a:r>
              <a:rPr lang="en-US" dirty="0"/>
              <a:t> (DBA) structure. </a:t>
            </a:r>
            <a:endParaRPr lang="en-US" dirty="0" smtClean="0"/>
          </a:p>
          <a:p>
            <a:endParaRPr lang="en-US" dirty="0"/>
          </a:p>
          <a:p>
            <a:r>
              <a:rPr lang="en-US" dirty="0"/>
              <a:t>We </a:t>
            </a:r>
            <a:r>
              <a:rPr lang="en-US" dirty="0" smtClean="0"/>
              <a:t>generally need </a:t>
            </a:r>
            <a:r>
              <a:rPr lang="en-US" dirty="0"/>
              <a:t>quads outside </a:t>
            </a:r>
            <a:r>
              <a:rPr lang="en-US" dirty="0" smtClean="0"/>
              <a:t>DBA section </a:t>
            </a:r>
            <a:r>
              <a:rPr lang="en-US" dirty="0"/>
              <a:t>to match the </a:t>
            </a:r>
            <a:r>
              <a:rPr lang="en-US" dirty="0" err="1"/>
              <a:t>betatron</a:t>
            </a:r>
            <a:r>
              <a:rPr lang="en-US" dirty="0"/>
              <a:t> functions, tunes, etc. </a:t>
            </a:r>
            <a:endParaRPr lang="en-US" dirty="0" smtClean="0"/>
          </a:p>
          <a:p>
            <a:endParaRPr lang="en-US" dirty="0"/>
          </a:p>
          <a:p>
            <a:r>
              <a:rPr lang="en-US" dirty="0"/>
              <a:t>Similarly, one can design triple bend </a:t>
            </a:r>
            <a:r>
              <a:rPr lang="en-US" dirty="0" err="1"/>
              <a:t>achromat</a:t>
            </a:r>
            <a:r>
              <a:rPr lang="en-US" dirty="0"/>
              <a:t> (TBA), quadruple bend </a:t>
            </a:r>
            <a:r>
              <a:rPr lang="en-US" dirty="0" err="1"/>
              <a:t>achromat</a:t>
            </a:r>
            <a:r>
              <a:rPr lang="en-US" dirty="0"/>
              <a:t> (QBA), and multi-bend </a:t>
            </a:r>
            <a:r>
              <a:rPr lang="en-US" dirty="0" err="1"/>
              <a:t>achromat</a:t>
            </a:r>
            <a:r>
              <a:rPr lang="en-US" dirty="0"/>
              <a:t> (MBA or </a:t>
            </a:r>
            <a:r>
              <a:rPr lang="en-US" dirty="0" err="1"/>
              <a:t>nBA</a:t>
            </a:r>
            <a:r>
              <a:rPr lang="en-US" dirty="0"/>
              <a:t>) structure. </a:t>
            </a:r>
          </a:p>
          <a:p>
            <a:endParaRPr lang="en-US" dirty="0" smtClean="0"/>
          </a:p>
        </p:txBody>
      </p:sp>
    </p:spTree>
    <p:extLst>
      <p:ext uri="{BB962C8B-B14F-4D97-AF65-F5344CB8AC3E}">
        <p14:creationId xmlns:p14="http://schemas.microsoft.com/office/powerpoint/2010/main" val="7696377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DBA</a:t>
            </a:r>
            <a:endParaRPr lang="en-US" dirty="0"/>
          </a:p>
        </p:txBody>
      </p:sp>
      <p:pic>
        <p:nvPicPr>
          <p:cNvPr id="5" name="Picture 4"/>
          <p:cNvPicPr>
            <a:picLocks noChangeAspect="1"/>
          </p:cNvPicPr>
          <p:nvPr/>
        </p:nvPicPr>
        <p:blipFill>
          <a:blip r:embed="rId2"/>
          <a:stretch>
            <a:fillRect/>
          </a:stretch>
        </p:blipFill>
        <p:spPr>
          <a:xfrm>
            <a:off x="1403648" y="1916832"/>
            <a:ext cx="6156176" cy="716475"/>
          </a:xfrm>
          <a:prstGeom prst="rect">
            <a:avLst/>
          </a:prstGeom>
        </p:spPr>
      </p:pic>
      <p:pic>
        <p:nvPicPr>
          <p:cNvPr id="7" name="Picture 6"/>
          <p:cNvPicPr>
            <a:picLocks noChangeAspect="1"/>
          </p:cNvPicPr>
          <p:nvPr/>
        </p:nvPicPr>
        <p:blipFill>
          <a:blip r:embed="rId3"/>
          <a:stretch>
            <a:fillRect/>
          </a:stretch>
        </p:blipFill>
        <p:spPr>
          <a:xfrm>
            <a:off x="1691680" y="4437112"/>
            <a:ext cx="2044948" cy="593436"/>
          </a:xfrm>
          <a:prstGeom prst="rect">
            <a:avLst/>
          </a:prstGeom>
        </p:spPr>
      </p:pic>
      <p:pic>
        <p:nvPicPr>
          <p:cNvPr id="8" name="Picture 7"/>
          <p:cNvPicPr>
            <a:picLocks noChangeAspect="1"/>
          </p:cNvPicPr>
          <p:nvPr/>
        </p:nvPicPr>
        <p:blipFill>
          <a:blip r:embed="rId4"/>
          <a:stretch>
            <a:fillRect/>
          </a:stretch>
        </p:blipFill>
        <p:spPr>
          <a:xfrm>
            <a:off x="4499992" y="4437112"/>
            <a:ext cx="2361580" cy="644859"/>
          </a:xfrm>
          <a:prstGeom prst="rect">
            <a:avLst/>
          </a:prstGeom>
        </p:spPr>
      </p:pic>
      <p:sp>
        <p:nvSpPr>
          <p:cNvPr id="9" name="Content Placeholder 3"/>
          <p:cNvSpPr>
            <a:spLocks noGrp="1"/>
          </p:cNvSpPr>
          <p:nvPr>
            <p:ph sz="quarter" idx="15"/>
          </p:nvPr>
        </p:nvSpPr>
        <p:spPr>
          <a:xfrm>
            <a:off x="304800" y="714356"/>
            <a:ext cx="8077200" cy="1058460"/>
          </a:xfrm>
        </p:spPr>
        <p:txBody>
          <a:bodyPr/>
          <a:lstStyle/>
          <a:p>
            <a:r>
              <a:rPr lang="en-US" dirty="0" smtClean="0"/>
              <a:t>Consider a simple DBA cell with a single </a:t>
            </a:r>
            <a:r>
              <a:rPr lang="en-US" dirty="0" err="1" smtClean="0"/>
              <a:t>quadrupole</a:t>
            </a:r>
            <a:r>
              <a:rPr lang="en-US" dirty="0" smtClean="0"/>
              <a:t> in the middle. We use the thin lens approximation and write down the dispersion matching condition i.e. We want some dispersion D</a:t>
            </a:r>
            <a:r>
              <a:rPr lang="en-US" baseline="-25000" dirty="0" smtClean="0"/>
              <a:t>c</a:t>
            </a:r>
            <a:r>
              <a:rPr lang="en-US" dirty="0" smtClean="0"/>
              <a:t> in the middle of the </a:t>
            </a:r>
            <a:r>
              <a:rPr lang="en-US" dirty="0" err="1" smtClean="0"/>
              <a:t>quadrupole</a:t>
            </a:r>
            <a:r>
              <a:rPr lang="en-US" dirty="0" smtClean="0"/>
              <a:t> and feed into the system zero dispersion</a:t>
            </a:r>
          </a:p>
          <a:p>
            <a:endParaRPr lang="en-US" dirty="0"/>
          </a:p>
        </p:txBody>
      </p:sp>
      <p:sp>
        <p:nvSpPr>
          <p:cNvPr id="10" name="Content Placeholder 3"/>
          <p:cNvSpPr txBox="1">
            <a:spLocks/>
          </p:cNvSpPr>
          <p:nvPr/>
        </p:nvSpPr>
        <p:spPr>
          <a:xfrm>
            <a:off x="323528" y="2852936"/>
            <a:ext cx="8077200" cy="1296144"/>
          </a:xfrm>
          <a:prstGeom prst="rect">
            <a:avLst/>
          </a:prstGeom>
        </p:spPr>
        <p:txBody>
          <a:bodyPr vert="horz">
            <a:normAutofit/>
          </a:bodyPr>
          <a:lstStyle>
            <a:lvl1pPr marL="0" marR="0" indent="0" algn="l" rtl="0" eaLnBrk="1" latinLnBrk="0" hangingPunct="1">
              <a:spcBef>
                <a:spcPct val="20000"/>
              </a:spcBef>
              <a:buFontTx/>
              <a:buNone/>
              <a:defRPr sz="1600">
                <a:solidFill>
                  <a:schemeClr val="tx1"/>
                </a:solidFill>
                <a:latin typeface="+mn-lt"/>
                <a:ea typeface="+mn-ea"/>
                <a:cs typeface="+mn-cs"/>
              </a:defRPr>
            </a:lvl1pPr>
            <a:lvl2pPr marL="742950" indent="-285750" algn="l" rtl="0" eaLnBrk="1" latinLnBrk="0" hangingPunct="1">
              <a:spcBef>
                <a:spcPct val="20000"/>
              </a:spcBef>
              <a:buFontTx/>
              <a:buNone/>
              <a:defRPr sz="1600">
                <a:solidFill>
                  <a:schemeClr val="tx1"/>
                </a:solidFill>
                <a:latin typeface="+mn-lt"/>
                <a:ea typeface="+mn-ea"/>
                <a:cs typeface="+mn-cs"/>
              </a:defRPr>
            </a:lvl2pPr>
            <a:lvl3pPr marL="1143000" indent="-228600" algn="l" rtl="0" eaLnBrk="1" latinLnBrk="0" hangingPunct="1">
              <a:spcBef>
                <a:spcPct val="20000"/>
              </a:spcBef>
              <a:buFontTx/>
              <a:buNone/>
              <a:defRPr sz="1400">
                <a:solidFill>
                  <a:schemeClr val="tx1"/>
                </a:solidFill>
                <a:latin typeface="+mn-lt"/>
                <a:ea typeface="+mn-ea"/>
                <a:cs typeface="+mn-cs"/>
              </a:defRPr>
            </a:lvl3pPr>
            <a:lvl4pPr marL="1600200" indent="-228600" algn="l" rtl="0" eaLnBrk="1" latinLnBrk="0" hangingPunct="1">
              <a:spcBef>
                <a:spcPct val="20000"/>
              </a:spcBef>
              <a:buFontTx/>
              <a:buNone/>
              <a:defRPr sz="1100">
                <a:solidFill>
                  <a:schemeClr val="tx1"/>
                </a:solidFill>
                <a:latin typeface="+mn-lt"/>
                <a:ea typeface="+mn-ea"/>
                <a:cs typeface="+mn-cs"/>
              </a:defRPr>
            </a:lvl4pPr>
            <a:lvl5pPr marL="2057400" indent="-228600" algn="l" rtl="0" eaLnBrk="1" latinLnBrk="0" hangingPunct="1">
              <a:spcBef>
                <a:spcPct val="20000"/>
              </a:spcBef>
              <a:buFontTx/>
              <a:buNone/>
              <a:defRPr sz="11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a:lstStyle>
          <a:p>
            <a:r>
              <a:rPr lang="en-US" dirty="0" smtClean="0"/>
              <a:t>Here f is </a:t>
            </a:r>
            <a:r>
              <a:rPr lang="en-US" dirty="0" err="1" smtClean="0"/>
              <a:t>quadrupole</a:t>
            </a:r>
            <a:r>
              <a:rPr lang="en-US" dirty="0" smtClean="0"/>
              <a:t> focal length, theta and L are the bend parameters and L is the distance between the </a:t>
            </a:r>
            <a:r>
              <a:rPr lang="en-US" dirty="0" err="1" smtClean="0"/>
              <a:t>quadrupole</a:t>
            </a:r>
            <a:r>
              <a:rPr lang="en-US" dirty="0" smtClean="0"/>
              <a:t> and bend centers. In essence we match to the D</a:t>
            </a:r>
            <a:r>
              <a:rPr lang="en-US" baseline="-25000" dirty="0" smtClean="0"/>
              <a:t>c</a:t>
            </a:r>
            <a:r>
              <a:rPr lang="en-US" dirty="0" smtClean="0"/>
              <a:t>’=0 condition at the middle of the </a:t>
            </a:r>
            <a:r>
              <a:rPr lang="en-US" dirty="0" err="1" smtClean="0"/>
              <a:t>quadrupole</a:t>
            </a:r>
            <a:r>
              <a:rPr lang="en-US" dirty="0" smtClean="0"/>
              <a:t>. Or the quad turns over the sign of the dispersion generated by the bend. The required focal length and resulting D</a:t>
            </a:r>
            <a:r>
              <a:rPr lang="en-US" baseline="-25000" dirty="0" smtClean="0"/>
              <a:t>c</a:t>
            </a:r>
            <a:r>
              <a:rPr lang="en-US" dirty="0" smtClean="0"/>
              <a:t> is hence</a:t>
            </a:r>
            <a:endParaRPr lang="en-US" dirty="0"/>
          </a:p>
        </p:txBody>
      </p:sp>
      <p:sp>
        <p:nvSpPr>
          <p:cNvPr id="11" name="Content Placeholder 3"/>
          <p:cNvSpPr txBox="1">
            <a:spLocks/>
          </p:cNvSpPr>
          <p:nvPr/>
        </p:nvSpPr>
        <p:spPr>
          <a:xfrm>
            <a:off x="395536" y="5373216"/>
            <a:ext cx="8077200" cy="1152128"/>
          </a:xfrm>
          <a:prstGeom prst="rect">
            <a:avLst/>
          </a:prstGeom>
        </p:spPr>
        <p:txBody>
          <a:bodyPr vert="horz">
            <a:normAutofit lnSpcReduction="10000"/>
          </a:bodyPr>
          <a:lstStyle>
            <a:lvl1pPr marL="0" marR="0" indent="0" algn="l" rtl="0" eaLnBrk="1" latinLnBrk="0" hangingPunct="1">
              <a:spcBef>
                <a:spcPct val="20000"/>
              </a:spcBef>
              <a:buFontTx/>
              <a:buNone/>
              <a:defRPr sz="1600">
                <a:solidFill>
                  <a:schemeClr val="tx1"/>
                </a:solidFill>
                <a:latin typeface="+mn-lt"/>
                <a:ea typeface="+mn-ea"/>
                <a:cs typeface="+mn-cs"/>
              </a:defRPr>
            </a:lvl1pPr>
            <a:lvl2pPr marL="742950" indent="-285750" algn="l" rtl="0" eaLnBrk="1" latinLnBrk="0" hangingPunct="1">
              <a:spcBef>
                <a:spcPct val="20000"/>
              </a:spcBef>
              <a:buFontTx/>
              <a:buNone/>
              <a:defRPr sz="1600">
                <a:solidFill>
                  <a:schemeClr val="tx1"/>
                </a:solidFill>
                <a:latin typeface="+mn-lt"/>
                <a:ea typeface="+mn-ea"/>
                <a:cs typeface="+mn-cs"/>
              </a:defRPr>
            </a:lvl2pPr>
            <a:lvl3pPr marL="1143000" indent="-228600" algn="l" rtl="0" eaLnBrk="1" latinLnBrk="0" hangingPunct="1">
              <a:spcBef>
                <a:spcPct val="20000"/>
              </a:spcBef>
              <a:buFontTx/>
              <a:buNone/>
              <a:defRPr sz="1400">
                <a:solidFill>
                  <a:schemeClr val="tx1"/>
                </a:solidFill>
                <a:latin typeface="+mn-lt"/>
                <a:ea typeface="+mn-ea"/>
                <a:cs typeface="+mn-cs"/>
              </a:defRPr>
            </a:lvl3pPr>
            <a:lvl4pPr marL="1600200" indent="-228600" algn="l" rtl="0" eaLnBrk="1" latinLnBrk="0" hangingPunct="1">
              <a:spcBef>
                <a:spcPct val="20000"/>
              </a:spcBef>
              <a:buFontTx/>
              <a:buNone/>
              <a:defRPr sz="1100">
                <a:solidFill>
                  <a:schemeClr val="tx1"/>
                </a:solidFill>
                <a:latin typeface="+mn-lt"/>
                <a:ea typeface="+mn-ea"/>
                <a:cs typeface="+mn-cs"/>
              </a:defRPr>
            </a:lvl4pPr>
            <a:lvl5pPr marL="2057400" indent="-228600" algn="l" rtl="0" eaLnBrk="1" latinLnBrk="0" hangingPunct="1">
              <a:spcBef>
                <a:spcPct val="20000"/>
              </a:spcBef>
              <a:buFontTx/>
              <a:buNone/>
              <a:defRPr sz="11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a:lstStyle>
          <a:p>
            <a:r>
              <a:rPr lang="en-US" dirty="0" smtClean="0"/>
              <a:t>Note the dispersion at the quad becomes higher for longer distances and bigger bend angles.</a:t>
            </a:r>
          </a:p>
          <a:p>
            <a:endParaRPr lang="en-US" dirty="0"/>
          </a:p>
          <a:p>
            <a:r>
              <a:rPr lang="en-US" dirty="0" smtClean="0"/>
              <a:t>This analysis shows it’s possible but in practice we need extra quads for matching and maybe a reduction of the required quad strength by splitting the central quad.</a:t>
            </a:r>
          </a:p>
          <a:p>
            <a:endParaRPr lang="en-US" dirty="0"/>
          </a:p>
        </p:txBody>
      </p:sp>
    </p:spTree>
    <p:extLst>
      <p:ext uri="{BB962C8B-B14F-4D97-AF65-F5344CB8AC3E}">
        <p14:creationId xmlns:p14="http://schemas.microsoft.com/office/powerpoint/2010/main" val="18244332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DBA structure with a single </a:t>
            </a:r>
            <a:r>
              <a:rPr lang="en-US" dirty="0" err="1" smtClean="0"/>
              <a:t>quadrupole</a:t>
            </a:r>
            <a:r>
              <a:rPr lang="en-US" dirty="0" smtClean="0"/>
              <a:t> (sometimes called </a:t>
            </a:r>
            <a:r>
              <a:rPr lang="en-US" dirty="0" err="1" smtClean="0"/>
              <a:t>Chasman</a:t>
            </a:r>
            <a:r>
              <a:rPr lang="en-US" dirty="0" smtClean="0"/>
              <a:t>-Green)</a:t>
            </a:r>
            <a:endParaRPr lang="en-US" dirty="0"/>
          </a:p>
        </p:txBody>
      </p:sp>
      <p:pic>
        <p:nvPicPr>
          <p:cNvPr id="5" name="Content Placeholder 4" descr="DBA.tiff"/>
          <p:cNvPicPr>
            <a:picLocks noGrp="1" noChangeAspect="1"/>
          </p:cNvPicPr>
          <p:nvPr>
            <p:ph sz="quarter" idx="15"/>
          </p:nvPr>
        </p:nvPicPr>
        <p:blipFill>
          <a:blip r:embed="rId2">
            <a:extLst>
              <a:ext uri="{28A0092B-C50C-407E-A947-70E740481C1C}">
                <a14:useLocalDpi xmlns:a14="http://schemas.microsoft.com/office/drawing/2010/main" val="0"/>
              </a:ext>
            </a:extLst>
          </a:blip>
          <a:srcRect l="9417" r="9417"/>
          <a:stretch>
            <a:fillRect/>
          </a:stretch>
        </p:blipFill>
        <p:spPr/>
      </p:pic>
    </p:spTree>
    <p:extLst>
      <p:ext uri="{BB962C8B-B14F-4D97-AF65-F5344CB8AC3E}">
        <p14:creationId xmlns:p14="http://schemas.microsoft.com/office/powerpoint/2010/main" val="16540362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A DBA structure with a </a:t>
            </a:r>
            <a:r>
              <a:rPr lang="en-US" dirty="0" err="1" smtClean="0"/>
              <a:t>quadrupole</a:t>
            </a:r>
            <a:r>
              <a:rPr lang="en-US" dirty="0" smtClean="0"/>
              <a:t> triplet (vertical)</a:t>
            </a:r>
            <a:endParaRPr lang="en-US" dirty="0"/>
          </a:p>
        </p:txBody>
      </p:sp>
      <p:pic>
        <p:nvPicPr>
          <p:cNvPr id="5" name="Content Placeholder 4" descr="tripletDBA.tiff"/>
          <p:cNvPicPr>
            <a:picLocks noGrp="1" noChangeAspect="1"/>
          </p:cNvPicPr>
          <p:nvPr>
            <p:ph sz="quarter" idx="15"/>
          </p:nvPr>
        </p:nvPicPr>
        <p:blipFill rotWithShape="1">
          <a:blip r:embed="rId2">
            <a:extLst>
              <a:ext uri="{28A0092B-C50C-407E-A947-70E740481C1C}">
                <a14:useLocalDpi xmlns:a14="http://schemas.microsoft.com/office/drawing/2010/main" val="0"/>
              </a:ext>
            </a:extLst>
          </a:blip>
          <a:srcRect t="6143" b="2521"/>
          <a:stretch/>
        </p:blipFill>
        <p:spPr>
          <a:xfrm>
            <a:off x="107504" y="692696"/>
            <a:ext cx="8928992" cy="6164856"/>
          </a:xfrm>
        </p:spPr>
      </p:pic>
    </p:spTree>
    <p:extLst>
      <p:ext uri="{BB962C8B-B14F-4D97-AF65-F5344CB8AC3E}">
        <p14:creationId xmlns:p14="http://schemas.microsoft.com/office/powerpoint/2010/main" val="32564765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LSS_optics.tiff"/>
          <p:cNvPicPr>
            <a:picLocks noGrp="1" noChangeAspect="1"/>
          </p:cNvPicPr>
          <p:nvPr>
            <p:ph sz="quarter" idx="15"/>
          </p:nvPr>
        </p:nvPicPr>
        <p:blipFill rotWithShape="1">
          <a:blip r:embed="rId2">
            <a:extLst>
              <a:ext uri="{28A0092B-C50C-407E-A947-70E740481C1C}">
                <a14:useLocalDpi xmlns:a14="http://schemas.microsoft.com/office/drawing/2010/main" val="0"/>
              </a:ext>
            </a:extLst>
          </a:blip>
          <a:srcRect t="1154" r="7095" b="1201"/>
          <a:stretch/>
        </p:blipFill>
        <p:spPr>
          <a:xfrm>
            <a:off x="251520" y="748144"/>
            <a:ext cx="8892480" cy="6109856"/>
          </a:xfrm>
        </p:spPr>
      </p:pic>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The long straight section of the </a:t>
            </a:r>
            <a:r>
              <a:rPr lang="en-US" dirty="0" err="1" smtClean="0"/>
              <a:t>LHeC</a:t>
            </a:r>
            <a:r>
              <a:rPr lang="en-US" dirty="0" smtClean="0"/>
              <a:t> collider (optical work done by CI)</a:t>
            </a:r>
            <a:endParaRPr lang="en-US" dirty="0"/>
          </a:p>
        </p:txBody>
      </p:sp>
    </p:spTree>
    <p:extLst>
      <p:ext uri="{BB962C8B-B14F-4D97-AF65-F5344CB8AC3E}">
        <p14:creationId xmlns:p14="http://schemas.microsoft.com/office/powerpoint/2010/main" val="31689385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The 4 magnet chicane</a:t>
            </a:r>
            <a:endParaRPr lang="en-US" dirty="0"/>
          </a:p>
        </p:txBody>
      </p:sp>
      <p:pic>
        <p:nvPicPr>
          <p:cNvPr id="5" name="Picture 2"/>
          <p:cNvPicPr>
            <a:picLocks noChangeAspect="1" noChangeArrowheads="1"/>
          </p:cNvPicPr>
          <p:nvPr/>
        </p:nvPicPr>
        <p:blipFill>
          <a:blip r:embed="rId2"/>
          <a:srcRect/>
          <a:stretch>
            <a:fillRect/>
          </a:stretch>
        </p:blipFill>
        <p:spPr bwMode="auto">
          <a:xfrm>
            <a:off x="1259632" y="980728"/>
            <a:ext cx="6115050" cy="4953000"/>
          </a:xfrm>
          <a:prstGeom prst="rect">
            <a:avLst/>
          </a:prstGeom>
          <a:noFill/>
          <a:ln w="9525">
            <a:noFill/>
            <a:miter lim="800000"/>
            <a:headEnd/>
            <a:tailEnd/>
          </a:ln>
          <a:effectLst/>
        </p:spPr>
      </p:pic>
    </p:spTree>
    <p:extLst>
      <p:ext uri="{BB962C8B-B14F-4D97-AF65-F5344CB8AC3E}">
        <p14:creationId xmlns:p14="http://schemas.microsoft.com/office/powerpoint/2010/main" val="42685096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Momentum compaction</a:t>
            </a:r>
            <a:endParaRPr lang="en-US" dirty="0"/>
          </a:p>
        </p:txBody>
      </p:sp>
      <p:sp>
        <p:nvSpPr>
          <p:cNvPr id="4" name="Content Placeholder 3"/>
          <p:cNvSpPr>
            <a:spLocks noGrp="1"/>
          </p:cNvSpPr>
          <p:nvPr>
            <p:ph sz="quarter" idx="15"/>
          </p:nvPr>
        </p:nvSpPr>
        <p:spPr>
          <a:xfrm>
            <a:off x="304800" y="714356"/>
            <a:ext cx="8077200" cy="3002676"/>
          </a:xfrm>
        </p:spPr>
        <p:txBody>
          <a:bodyPr/>
          <a:lstStyle/>
          <a:p>
            <a:r>
              <a:rPr lang="en-US" dirty="0" smtClean="0"/>
              <a:t>So, a momentum offset changes the horizontal orbit of a particle through dispersion.</a:t>
            </a:r>
          </a:p>
          <a:p>
            <a:endParaRPr lang="en-US" dirty="0"/>
          </a:p>
          <a:p>
            <a:r>
              <a:rPr lang="en-US" dirty="0" smtClean="0"/>
              <a:t>Ideally, a machine with only horizontal bends does not generate any vertical dispersion</a:t>
            </a:r>
          </a:p>
          <a:p>
            <a:endParaRPr lang="en-US" dirty="0"/>
          </a:p>
          <a:p>
            <a:r>
              <a:rPr lang="en-US" dirty="0" smtClean="0"/>
              <a:t>However, dispersion does generate a longitudinal effect, as the total circumference of an off momentum particle’s trip around the machine will a different to the reference particle</a:t>
            </a:r>
          </a:p>
          <a:p>
            <a:endParaRPr lang="en-US" dirty="0"/>
          </a:p>
          <a:p>
            <a:r>
              <a:rPr lang="en-US" dirty="0" smtClean="0"/>
              <a:t>What is this circumference, or path length, error?</a:t>
            </a:r>
          </a:p>
          <a:p>
            <a:endParaRPr lang="en-US" dirty="0"/>
          </a:p>
          <a:p>
            <a:r>
              <a:rPr lang="en-US" dirty="0" smtClean="0"/>
              <a:t>Consider this situation:</a:t>
            </a:r>
            <a:endParaRPr lang="en-US" dirty="0"/>
          </a:p>
        </p:txBody>
      </p:sp>
      <p:pic>
        <p:nvPicPr>
          <p:cNvPr id="5" name="Picture 4" descr="7.pdf"/>
          <p:cNvPicPr>
            <a:picLocks noChangeAspect="1"/>
          </p:cNvPicPr>
          <p:nvPr/>
        </p:nvPicPr>
        <p:blipFill rotWithShape="1">
          <a:blip r:embed="rId2">
            <a:extLst>
              <a:ext uri="{28A0092B-C50C-407E-A947-70E740481C1C}">
                <a14:useLocalDpi xmlns:a14="http://schemas.microsoft.com/office/drawing/2010/main" val="0"/>
              </a:ext>
            </a:extLst>
          </a:blip>
          <a:srcRect l="29275" t="50926" r="1466" b="13148"/>
          <a:stretch/>
        </p:blipFill>
        <p:spPr>
          <a:xfrm>
            <a:off x="2483768" y="3284984"/>
            <a:ext cx="3625640" cy="2664296"/>
          </a:xfrm>
          <a:prstGeom prst="rect">
            <a:avLst/>
          </a:prstGeom>
        </p:spPr>
      </p:pic>
      <p:pic>
        <p:nvPicPr>
          <p:cNvPr id="6" name="Picture 5"/>
          <p:cNvPicPr>
            <a:picLocks noChangeAspect="1"/>
          </p:cNvPicPr>
          <p:nvPr/>
        </p:nvPicPr>
        <p:blipFill>
          <a:blip r:embed="rId3"/>
          <a:stretch>
            <a:fillRect/>
          </a:stretch>
        </p:blipFill>
        <p:spPr>
          <a:xfrm>
            <a:off x="2627784" y="6381328"/>
            <a:ext cx="3843164" cy="356384"/>
          </a:xfrm>
          <a:prstGeom prst="rect">
            <a:avLst/>
          </a:prstGeom>
        </p:spPr>
      </p:pic>
    </p:spTree>
    <p:extLst>
      <p:ext uri="{BB962C8B-B14F-4D97-AF65-F5344CB8AC3E}">
        <p14:creationId xmlns:p14="http://schemas.microsoft.com/office/powerpoint/2010/main" val="3409131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er</a:t>
            </a:r>
            <a:endParaRPr lang="en-US" dirty="0"/>
          </a:p>
        </p:txBody>
      </p:sp>
      <p:sp>
        <p:nvSpPr>
          <p:cNvPr id="3" name="Text Placeholder 2"/>
          <p:cNvSpPr>
            <a:spLocks noGrp="1"/>
          </p:cNvSpPr>
          <p:nvPr>
            <p:ph type="body" sz="quarter" idx="13"/>
          </p:nvPr>
        </p:nvSpPr>
        <p:spPr/>
        <p:txBody>
          <a:bodyPr>
            <a:normAutofit lnSpcReduction="10000"/>
          </a:bodyPr>
          <a:lstStyle/>
          <a:p>
            <a:r>
              <a:rPr lang="en-US" dirty="0" smtClean="0"/>
              <a:t>The FODO cell</a:t>
            </a:r>
            <a:endParaRPr lang="en-US" dirty="0"/>
          </a:p>
        </p:txBody>
      </p:sp>
      <p:sp>
        <p:nvSpPr>
          <p:cNvPr id="4" name="Content Placeholder 3"/>
          <p:cNvSpPr>
            <a:spLocks noGrp="1"/>
          </p:cNvSpPr>
          <p:nvPr>
            <p:ph sz="quarter" idx="15"/>
          </p:nvPr>
        </p:nvSpPr>
        <p:spPr>
          <a:xfrm>
            <a:off x="304800" y="714356"/>
            <a:ext cx="8077200" cy="1706532"/>
          </a:xfrm>
        </p:spPr>
        <p:txBody>
          <a:bodyPr/>
          <a:lstStyle/>
          <a:p>
            <a:r>
              <a:rPr lang="en-US" dirty="0" smtClean="0"/>
              <a:t>Recall that two quadrupoles of opposite polarity could provide focusing in both planes at the same time. This is the fundamental building block of the FODO lattice.</a:t>
            </a:r>
          </a:p>
          <a:p>
            <a:endParaRPr lang="en-US" dirty="0"/>
          </a:p>
          <a:p>
            <a:r>
              <a:rPr lang="en-US" dirty="0" smtClean="0"/>
              <a:t>The basic building block of this periodic structure is the FODO cell, consisting of a horizontally focusing quadrupole (F), a space (O), a defocusing quadrupole (D) and a space (O).</a:t>
            </a:r>
            <a:endParaRPr lang="en-US" dirty="0"/>
          </a:p>
        </p:txBody>
      </p:sp>
      <p:pic>
        <p:nvPicPr>
          <p:cNvPr id="5" name="Picture 4" descr="fodo.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720" y="2276872"/>
            <a:ext cx="4255456" cy="2160240"/>
          </a:xfrm>
          <a:prstGeom prst="rect">
            <a:avLst/>
          </a:prstGeom>
        </p:spPr>
      </p:pic>
      <p:pic>
        <p:nvPicPr>
          <p:cNvPr id="6" name="Picture 5"/>
          <p:cNvPicPr>
            <a:picLocks noChangeAspect="1"/>
          </p:cNvPicPr>
          <p:nvPr/>
        </p:nvPicPr>
        <p:blipFill>
          <a:blip r:embed="rId3"/>
          <a:stretch>
            <a:fillRect/>
          </a:stretch>
        </p:blipFill>
        <p:spPr>
          <a:xfrm>
            <a:off x="1547664" y="5181013"/>
            <a:ext cx="5508104" cy="1648759"/>
          </a:xfrm>
          <a:prstGeom prst="rect">
            <a:avLst/>
          </a:prstGeom>
        </p:spPr>
      </p:pic>
      <p:sp>
        <p:nvSpPr>
          <p:cNvPr id="7" name="TextBox 6"/>
          <p:cNvSpPr txBox="1"/>
          <p:nvPr/>
        </p:nvSpPr>
        <p:spPr>
          <a:xfrm>
            <a:off x="683568" y="4221088"/>
            <a:ext cx="7632848" cy="923330"/>
          </a:xfrm>
          <a:prstGeom prst="rect">
            <a:avLst/>
          </a:prstGeom>
          <a:noFill/>
        </p:spPr>
        <p:txBody>
          <a:bodyPr wrap="square" rtlCol="0">
            <a:spAutoFit/>
          </a:bodyPr>
          <a:lstStyle/>
          <a:p>
            <a:r>
              <a:rPr lang="en-US" dirty="0" smtClean="0"/>
              <a:t>We can repeat the FODO cell to make a FODO channel. Note the drift space (O) can contain nothing, a bend, some diagnostics, an RF cavity or even an experiment!</a:t>
            </a:r>
            <a:endParaRPr lang="en-US" dirty="0"/>
          </a:p>
        </p:txBody>
      </p:sp>
    </p:spTree>
    <p:extLst>
      <p:ext uri="{BB962C8B-B14F-4D97-AF65-F5344CB8AC3E}">
        <p14:creationId xmlns:p14="http://schemas.microsoft.com/office/powerpoint/2010/main" val="1179455979"/>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Momentum compaction</a:t>
            </a:r>
            <a:endParaRPr lang="en-US" dirty="0"/>
          </a:p>
        </p:txBody>
      </p:sp>
      <p:pic>
        <p:nvPicPr>
          <p:cNvPr id="5" name="Picture 4"/>
          <p:cNvPicPr>
            <a:picLocks noChangeAspect="1"/>
          </p:cNvPicPr>
          <p:nvPr/>
        </p:nvPicPr>
        <p:blipFill>
          <a:blip r:embed="rId2"/>
          <a:stretch>
            <a:fillRect/>
          </a:stretch>
        </p:blipFill>
        <p:spPr>
          <a:xfrm>
            <a:off x="1979712" y="1268760"/>
            <a:ext cx="3843164" cy="356384"/>
          </a:xfrm>
          <a:prstGeom prst="rect">
            <a:avLst/>
          </a:prstGeom>
        </p:spPr>
      </p:pic>
      <p:pic>
        <p:nvPicPr>
          <p:cNvPr id="7" name="Picture 6"/>
          <p:cNvPicPr>
            <a:picLocks noChangeAspect="1"/>
          </p:cNvPicPr>
          <p:nvPr/>
        </p:nvPicPr>
        <p:blipFill>
          <a:blip r:embed="rId3"/>
          <a:stretch>
            <a:fillRect/>
          </a:stretch>
        </p:blipFill>
        <p:spPr>
          <a:xfrm>
            <a:off x="2771800" y="3501008"/>
            <a:ext cx="2937520" cy="877176"/>
          </a:xfrm>
          <a:prstGeom prst="rect">
            <a:avLst/>
          </a:prstGeom>
        </p:spPr>
      </p:pic>
      <p:pic>
        <p:nvPicPr>
          <p:cNvPr id="9" name="Picture 8"/>
          <p:cNvPicPr>
            <a:picLocks noChangeAspect="1"/>
          </p:cNvPicPr>
          <p:nvPr/>
        </p:nvPicPr>
        <p:blipFill>
          <a:blip r:embed="rId4"/>
          <a:stretch>
            <a:fillRect/>
          </a:stretch>
        </p:blipFill>
        <p:spPr>
          <a:xfrm>
            <a:off x="2051720" y="4869160"/>
            <a:ext cx="1715218" cy="749176"/>
          </a:xfrm>
          <a:prstGeom prst="rect">
            <a:avLst/>
          </a:prstGeom>
        </p:spPr>
      </p:pic>
      <p:pic>
        <p:nvPicPr>
          <p:cNvPr id="10" name="Picture 9"/>
          <p:cNvPicPr>
            <a:picLocks noChangeAspect="1"/>
          </p:cNvPicPr>
          <p:nvPr/>
        </p:nvPicPr>
        <p:blipFill>
          <a:blip r:embed="rId5"/>
          <a:stretch>
            <a:fillRect/>
          </a:stretch>
        </p:blipFill>
        <p:spPr>
          <a:xfrm>
            <a:off x="4716016" y="4869160"/>
            <a:ext cx="1616643" cy="749176"/>
          </a:xfrm>
          <a:prstGeom prst="rect">
            <a:avLst/>
          </a:prstGeom>
        </p:spPr>
      </p:pic>
      <p:pic>
        <p:nvPicPr>
          <p:cNvPr id="11" name="Picture 10"/>
          <p:cNvPicPr>
            <a:picLocks noChangeAspect="1"/>
          </p:cNvPicPr>
          <p:nvPr/>
        </p:nvPicPr>
        <p:blipFill>
          <a:blip r:embed="rId6"/>
          <a:stretch>
            <a:fillRect/>
          </a:stretch>
        </p:blipFill>
        <p:spPr>
          <a:xfrm>
            <a:off x="2987824" y="6093296"/>
            <a:ext cx="2505472" cy="748162"/>
          </a:xfrm>
          <a:prstGeom prst="rect">
            <a:avLst/>
          </a:prstGeom>
        </p:spPr>
      </p:pic>
      <p:sp>
        <p:nvSpPr>
          <p:cNvPr id="4" name="TextBox 3"/>
          <p:cNvSpPr txBox="1"/>
          <p:nvPr/>
        </p:nvSpPr>
        <p:spPr>
          <a:xfrm>
            <a:off x="323528" y="836712"/>
            <a:ext cx="8208912" cy="338554"/>
          </a:xfrm>
          <a:prstGeom prst="rect">
            <a:avLst/>
          </a:prstGeom>
          <a:noFill/>
        </p:spPr>
        <p:txBody>
          <a:bodyPr wrap="square" rtlCol="0">
            <a:spAutoFit/>
          </a:bodyPr>
          <a:lstStyle/>
          <a:p>
            <a:r>
              <a:rPr lang="en-US" sz="1600" dirty="0" smtClean="0"/>
              <a:t>The path length deviation is given by  </a:t>
            </a:r>
            <a:endParaRPr lang="en-US" sz="1600" dirty="0"/>
          </a:p>
        </p:txBody>
      </p:sp>
      <p:sp>
        <p:nvSpPr>
          <p:cNvPr id="12" name="TextBox 11"/>
          <p:cNvSpPr txBox="1"/>
          <p:nvPr/>
        </p:nvSpPr>
        <p:spPr>
          <a:xfrm>
            <a:off x="395536" y="1772816"/>
            <a:ext cx="8208912" cy="338554"/>
          </a:xfrm>
          <a:prstGeom prst="rect">
            <a:avLst/>
          </a:prstGeom>
          <a:noFill/>
        </p:spPr>
        <p:txBody>
          <a:bodyPr wrap="square" rtlCol="0">
            <a:spAutoFit/>
          </a:bodyPr>
          <a:lstStyle/>
          <a:p>
            <a:r>
              <a:rPr lang="en-US" sz="1600" dirty="0" smtClean="0"/>
              <a:t>The change in circumference of the machine is given by an integral over the whole ring</a:t>
            </a:r>
            <a:endParaRPr lang="en-US" sz="1600" dirty="0"/>
          </a:p>
        </p:txBody>
      </p:sp>
      <p:sp>
        <p:nvSpPr>
          <p:cNvPr id="13" name="TextBox 12"/>
          <p:cNvSpPr txBox="1"/>
          <p:nvPr/>
        </p:nvSpPr>
        <p:spPr>
          <a:xfrm>
            <a:off x="395536" y="3068960"/>
            <a:ext cx="8208912" cy="338554"/>
          </a:xfrm>
          <a:prstGeom prst="rect">
            <a:avLst/>
          </a:prstGeom>
          <a:noFill/>
        </p:spPr>
        <p:txBody>
          <a:bodyPr wrap="square" rtlCol="0">
            <a:spAutoFit/>
          </a:bodyPr>
          <a:lstStyle/>
          <a:p>
            <a:r>
              <a:rPr lang="en-US" sz="1600" dirty="0" smtClean="0"/>
              <a:t>For the case where the closed orbit distortion is given by a momentum error</a:t>
            </a:r>
            <a:endParaRPr lang="en-US" sz="1600" dirty="0"/>
          </a:p>
        </p:txBody>
      </p:sp>
      <p:sp>
        <p:nvSpPr>
          <p:cNvPr id="14" name="TextBox 13"/>
          <p:cNvSpPr txBox="1"/>
          <p:nvPr/>
        </p:nvSpPr>
        <p:spPr>
          <a:xfrm>
            <a:off x="395536" y="4365104"/>
            <a:ext cx="8208912" cy="338554"/>
          </a:xfrm>
          <a:prstGeom prst="rect">
            <a:avLst/>
          </a:prstGeom>
          <a:noFill/>
        </p:spPr>
        <p:txBody>
          <a:bodyPr wrap="square" rtlCol="0">
            <a:spAutoFit/>
          </a:bodyPr>
          <a:lstStyle/>
          <a:p>
            <a:r>
              <a:rPr lang="en-US" sz="1600" dirty="0" smtClean="0"/>
              <a:t>We define the </a:t>
            </a:r>
            <a:r>
              <a:rPr lang="en-US" sz="1600" b="1" dirty="0" smtClean="0"/>
              <a:t>linear</a:t>
            </a:r>
            <a:r>
              <a:rPr lang="en-US" sz="1600" dirty="0" smtClean="0"/>
              <a:t> momentum compaction factor</a:t>
            </a:r>
            <a:endParaRPr lang="en-US" sz="1600" dirty="0"/>
          </a:p>
        </p:txBody>
      </p:sp>
      <p:sp>
        <p:nvSpPr>
          <p:cNvPr id="15" name="TextBox 14"/>
          <p:cNvSpPr txBox="1"/>
          <p:nvPr/>
        </p:nvSpPr>
        <p:spPr>
          <a:xfrm>
            <a:off x="395536" y="5805264"/>
            <a:ext cx="8208912" cy="338554"/>
          </a:xfrm>
          <a:prstGeom prst="rect">
            <a:avLst/>
          </a:prstGeom>
          <a:noFill/>
        </p:spPr>
        <p:txBody>
          <a:bodyPr wrap="square" rtlCol="0">
            <a:spAutoFit/>
          </a:bodyPr>
          <a:lstStyle/>
          <a:p>
            <a:r>
              <a:rPr lang="en-US" sz="1600" dirty="0" smtClean="0"/>
              <a:t>So we then have an integral around the ring to compute the momentum compaction factor</a:t>
            </a:r>
            <a:endParaRPr lang="en-US" sz="1600" dirty="0"/>
          </a:p>
        </p:txBody>
      </p:sp>
      <p:pic>
        <p:nvPicPr>
          <p:cNvPr id="8" name="Picture 7"/>
          <p:cNvPicPr>
            <a:picLocks noChangeAspect="1"/>
          </p:cNvPicPr>
          <p:nvPr/>
        </p:nvPicPr>
        <p:blipFill>
          <a:blip r:embed="rId7"/>
          <a:stretch>
            <a:fillRect/>
          </a:stretch>
        </p:blipFill>
        <p:spPr>
          <a:xfrm>
            <a:off x="2771800" y="2204864"/>
            <a:ext cx="2540000" cy="736600"/>
          </a:xfrm>
          <a:prstGeom prst="rect">
            <a:avLst/>
          </a:prstGeom>
        </p:spPr>
      </p:pic>
      <p:pic>
        <p:nvPicPr>
          <p:cNvPr id="16" name="Picture 15"/>
          <p:cNvPicPr>
            <a:picLocks noChangeAspect="1"/>
          </p:cNvPicPr>
          <p:nvPr/>
        </p:nvPicPr>
        <p:blipFill>
          <a:blip r:embed="rId8"/>
          <a:stretch>
            <a:fillRect/>
          </a:stretch>
        </p:blipFill>
        <p:spPr>
          <a:xfrm>
            <a:off x="6588224" y="3717032"/>
            <a:ext cx="2108200" cy="317500"/>
          </a:xfrm>
          <a:prstGeom prst="rect">
            <a:avLst/>
          </a:prstGeom>
        </p:spPr>
      </p:pic>
      <p:sp>
        <p:nvSpPr>
          <p:cNvPr id="17" name="TextBox 16"/>
          <p:cNvSpPr txBox="1"/>
          <p:nvPr/>
        </p:nvSpPr>
        <p:spPr>
          <a:xfrm>
            <a:off x="4067944" y="5013176"/>
            <a:ext cx="495672" cy="338554"/>
          </a:xfrm>
          <a:prstGeom prst="rect">
            <a:avLst/>
          </a:prstGeom>
          <a:noFill/>
        </p:spPr>
        <p:txBody>
          <a:bodyPr wrap="square" rtlCol="0">
            <a:spAutoFit/>
          </a:bodyPr>
          <a:lstStyle/>
          <a:p>
            <a:r>
              <a:rPr lang="en-US" sz="1600" dirty="0" smtClean="0"/>
              <a:t>so</a:t>
            </a:r>
            <a:endParaRPr lang="en-US" sz="1600" dirty="0"/>
          </a:p>
        </p:txBody>
      </p:sp>
      <p:pic>
        <p:nvPicPr>
          <p:cNvPr id="18" name="Picture 17"/>
          <p:cNvPicPr>
            <a:picLocks noChangeAspect="1"/>
          </p:cNvPicPr>
          <p:nvPr/>
        </p:nvPicPr>
        <p:blipFill>
          <a:blip r:embed="rId9"/>
          <a:stretch>
            <a:fillRect/>
          </a:stretch>
        </p:blipFill>
        <p:spPr>
          <a:xfrm>
            <a:off x="7181924" y="2348880"/>
            <a:ext cx="1206500" cy="292100"/>
          </a:xfrm>
          <a:prstGeom prst="rect">
            <a:avLst/>
          </a:prstGeom>
        </p:spPr>
      </p:pic>
    </p:spTree>
    <p:extLst>
      <p:ext uri="{BB962C8B-B14F-4D97-AF65-F5344CB8AC3E}">
        <p14:creationId xmlns:p14="http://schemas.microsoft.com/office/powerpoint/2010/main" val="31833615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Typical lattices and momentum compaction</a:t>
            </a:r>
            <a:endParaRPr lang="en-US" dirty="0"/>
          </a:p>
        </p:txBody>
      </p:sp>
      <p:pic>
        <p:nvPicPr>
          <p:cNvPr id="6" name="Picture 5"/>
          <p:cNvPicPr>
            <a:picLocks noChangeAspect="1"/>
          </p:cNvPicPr>
          <p:nvPr/>
        </p:nvPicPr>
        <p:blipFill>
          <a:blip r:embed="rId2"/>
          <a:stretch>
            <a:fillRect/>
          </a:stretch>
        </p:blipFill>
        <p:spPr>
          <a:xfrm>
            <a:off x="2051720" y="1772816"/>
            <a:ext cx="3850928" cy="636645"/>
          </a:xfrm>
          <a:prstGeom prst="rect">
            <a:avLst/>
          </a:prstGeom>
        </p:spPr>
      </p:pic>
      <p:sp>
        <p:nvSpPr>
          <p:cNvPr id="7" name="Content Placeholder 6"/>
          <p:cNvSpPr>
            <a:spLocks noGrp="1"/>
          </p:cNvSpPr>
          <p:nvPr>
            <p:ph sz="quarter" idx="15"/>
          </p:nvPr>
        </p:nvSpPr>
        <p:spPr>
          <a:xfrm>
            <a:off x="304800" y="714356"/>
            <a:ext cx="8077200" cy="1058460"/>
          </a:xfrm>
        </p:spPr>
        <p:txBody>
          <a:bodyPr/>
          <a:lstStyle/>
          <a:p>
            <a:r>
              <a:rPr lang="en-US" dirty="0" smtClean="0"/>
              <a:t>The momentum compaction factor is an </a:t>
            </a:r>
            <a:r>
              <a:rPr lang="en-US" b="1" dirty="0" smtClean="0"/>
              <a:t>important</a:t>
            </a:r>
            <a:r>
              <a:rPr lang="en-US" dirty="0" smtClean="0"/>
              <a:t> lattice design parameter</a:t>
            </a:r>
          </a:p>
          <a:p>
            <a:endParaRPr lang="en-US" dirty="0"/>
          </a:p>
          <a:p>
            <a:r>
              <a:rPr lang="en-US" dirty="0" smtClean="0"/>
              <a:t>Typically it is given by </a:t>
            </a:r>
            <a:endParaRPr lang="en-US" dirty="0"/>
          </a:p>
        </p:txBody>
      </p:sp>
      <p:sp>
        <p:nvSpPr>
          <p:cNvPr id="8" name="Content Placeholder 6"/>
          <p:cNvSpPr txBox="1">
            <a:spLocks/>
          </p:cNvSpPr>
          <p:nvPr/>
        </p:nvSpPr>
        <p:spPr>
          <a:xfrm>
            <a:off x="467544" y="2492896"/>
            <a:ext cx="8077200" cy="3600400"/>
          </a:xfrm>
          <a:prstGeom prst="rect">
            <a:avLst/>
          </a:prstGeom>
        </p:spPr>
        <p:txBody>
          <a:bodyPr vert="horz">
            <a:normAutofit/>
          </a:bodyPr>
          <a:lstStyle>
            <a:lvl1pPr marL="0" marR="0" indent="0" algn="l" rtl="0" eaLnBrk="1" latinLnBrk="0" hangingPunct="1">
              <a:spcBef>
                <a:spcPct val="20000"/>
              </a:spcBef>
              <a:buFontTx/>
              <a:buNone/>
              <a:defRPr sz="1600">
                <a:solidFill>
                  <a:schemeClr val="tx1"/>
                </a:solidFill>
                <a:latin typeface="+mn-lt"/>
                <a:ea typeface="+mn-ea"/>
                <a:cs typeface="+mn-cs"/>
              </a:defRPr>
            </a:lvl1pPr>
            <a:lvl2pPr marL="742950" indent="-285750" algn="l" rtl="0" eaLnBrk="1" latinLnBrk="0" hangingPunct="1">
              <a:spcBef>
                <a:spcPct val="20000"/>
              </a:spcBef>
              <a:buFontTx/>
              <a:buNone/>
              <a:defRPr sz="1600">
                <a:solidFill>
                  <a:schemeClr val="tx1"/>
                </a:solidFill>
                <a:latin typeface="+mn-lt"/>
                <a:ea typeface="+mn-ea"/>
                <a:cs typeface="+mn-cs"/>
              </a:defRPr>
            </a:lvl2pPr>
            <a:lvl3pPr marL="1143000" indent="-228600" algn="l" rtl="0" eaLnBrk="1" latinLnBrk="0" hangingPunct="1">
              <a:spcBef>
                <a:spcPct val="20000"/>
              </a:spcBef>
              <a:buFontTx/>
              <a:buNone/>
              <a:defRPr sz="1400">
                <a:solidFill>
                  <a:schemeClr val="tx1"/>
                </a:solidFill>
                <a:latin typeface="+mn-lt"/>
                <a:ea typeface="+mn-ea"/>
                <a:cs typeface="+mn-cs"/>
              </a:defRPr>
            </a:lvl3pPr>
            <a:lvl4pPr marL="1600200" indent="-228600" algn="l" rtl="0" eaLnBrk="1" latinLnBrk="0" hangingPunct="1">
              <a:spcBef>
                <a:spcPct val="20000"/>
              </a:spcBef>
              <a:buFontTx/>
              <a:buNone/>
              <a:defRPr sz="1100">
                <a:solidFill>
                  <a:schemeClr val="tx1"/>
                </a:solidFill>
                <a:latin typeface="+mn-lt"/>
                <a:ea typeface="+mn-ea"/>
                <a:cs typeface="+mn-cs"/>
              </a:defRPr>
            </a:lvl4pPr>
            <a:lvl5pPr marL="2057400" indent="-228600" algn="l" rtl="0" eaLnBrk="1" latinLnBrk="0" hangingPunct="1">
              <a:spcBef>
                <a:spcPct val="20000"/>
              </a:spcBef>
              <a:buFontTx/>
              <a:buNone/>
              <a:defRPr sz="11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a:lstStyle>
          <a:p>
            <a:r>
              <a:rPr lang="en-US" dirty="0" smtClean="0"/>
              <a:t>A large value means the path length varies a lot for off-momentum particles. This means the particles tend to spread out and the bunch length becomes long.</a:t>
            </a:r>
          </a:p>
          <a:p>
            <a:endParaRPr lang="en-US" dirty="0"/>
          </a:p>
          <a:p>
            <a:r>
              <a:rPr lang="en-US" dirty="0" smtClean="0"/>
              <a:t>Similarly, a small value means a shorter bunch length. </a:t>
            </a:r>
          </a:p>
          <a:p>
            <a:endParaRPr lang="en-US" dirty="0"/>
          </a:p>
          <a:p>
            <a:r>
              <a:rPr lang="en-US" dirty="0" smtClean="0"/>
              <a:t>(Perhaps it really should be called momentum dilution factor!!!)</a:t>
            </a:r>
          </a:p>
          <a:p>
            <a:endParaRPr lang="en-US" dirty="0"/>
          </a:p>
          <a:p>
            <a:r>
              <a:rPr lang="en-US" dirty="0" smtClean="0"/>
              <a:t>Typically &lt;D&gt; &gt; 0, so the particles tend to orbit outer side of the ring. In this case the momentum compaction factor is &gt; 0 (and the orbit gets longer).</a:t>
            </a:r>
          </a:p>
          <a:p>
            <a:endParaRPr lang="en-US" dirty="0"/>
          </a:p>
          <a:p>
            <a:r>
              <a:rPr lang="en-US" dirty="0" smtClean="0"/>
              <a:t>An isochronous lattice is designed to counter this natural tendency, normally to some order in the momentum deviation. </a:t>
            </a:r>
            <a:endParaRPr lang="en-US" dirty="0"/>
          </a:p>
        </p:txBody>
      </p:sp>
    </p:spTree>
    <p:extLst>
      <p:ext uri="{BB962C8B-B14F-4D97-AF65-F5344CB8AC3E}">
        <p14:creationId xmlns:p14="http://schemas.microsoft.com/office/powerpoint/2010/main" val="360389669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Chromaticity</a:t>
            </a:r>
            <a:endParaRPr lang="en-US" dirty="0"/>
          </a:p>
        </p:txBody>
      </p:sp>
      <p:sp>
        <p:nvSpPr>
          <p:cNvPr id="12" name="TextBox 11"/>
          <p:cNvSpPr txBox="1"/>
          <p:nvPr/>
        </p:nvSpPr>
        <p:spPr>
          <a:xfrm>
            <a:off x="323528" y="980728"/>
            <a:ext cx="7992888" cy="369332"/>
          </a:xfrm>
          <a:prstGeom prst="rect">
            <a:avLst/>
          </a:prstGeom>
          <a:noFill/>
        </p:spPr>
        <p:txBody>
          <a:bodyPr wrap="square" rtlCol="0">
            <a:spAutoFit/>
          </a:bodyPr>
          <a:lstStyle/>
          <a:p>
            <a:r>
              <a:rPr lang="en-US" dirty="0" smtClean="0"/>
              <a:t>Consider some particles of slightly different energy passing through a FODO cell</a:t>
            </a:r>
            <a:endParaRPr lang="en-US" dirty="0"/>
          </a:p>
        </p:txBody>
      </p:sp>
      <p:pic>
        <p:nvPicPr>
          <p:cNvPr id="16" name="Content Placeholder 15" descr="chrom2.tiff"/>
          <p:cNvPicPr>
            <a:picLocks noGrp="1" noChangeAspect="1"/>
          </p:cNvPicPr>
          <p:nvPr>
            <p:ph sz="quarter" idx="15"/>
          </p:nvPr>
        </p:nvPicPr>
        <p:blipFill>
          <a:blip r:embed="rId2">
            <a:extLst>
              <a:ext uri="{28A0092B-C50C-407E-A947-70E740481C1C}">
                <a14:useLocalDpi xmlns:a14="http://schemas.microsoft.com/office/drawing/2010/main" val="0"/>
              </a:ext>
            </a:extLst>
          </a:blip>
          <a:srcRect l="11822" r="11822"/>
          <a:stretch>
            <a:fillRect/>
          </a:stretch>
        </p:blipFill>
        <p:spPr>
          <a:xfrm>
            <a:off x="1115616" y="1357055"/>
            <a:ext cx="6912768" cy="4736241"/>
          </a:xfrm>
        </p:spPr>
      </p:pic>
      <p:sp>
        <p:nvSpPr>
          <p:cNvPr id="6" name="TextBox 5"/>
          <p:cNvSpPr txBox="1"/>
          <p:nvPr/>
        </p:nvSpPr>
        <p:spPr>
          <a:xfrm>
            <a:off x="467544" y="5589240"/>
            <a:ext cx="7992888" cy="923330"/>
          </a:xfrm>
          <a:prstGeom prst="rect">
            <a:avLst/>
          </a:prstGeom>
          <a:noFill/>
        </p:spPr>
        <p:txBody>
          <a:bodyPr wrap="square" rtlCol="0">
            <a:spAutoFit/>
          </a:bodyPr>
          <a:lstStyle/>
          <a:p>
            <a:r>
              <a:rPr lang="en-US" dirty="0" smtClean="0"/>
              <a:t>Higher momentum particles have a higher rigidity, so experience weaker effects when passing through magnetic fields. This means focusing is momentum dependent and so the machine tune will depend on momentum deviation.</a:t>
            </a:r>
            <a:endParaRPr lang="en-US" dirty="0"/>
          </a:p>
        </p:txBody>
      </p:sp>
    </p:spTree>
    <p:extLst>
      <p:ext uri="{BB962C8B-B14F-4D97-AF65-F5344CB8AC3E}">
        <p14:creationId xmlns:p14="http://schemas.microsoft.com/office/powerpoint/2010/main" val="10801891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Chromaticity</a:t>
            </a:r>
            <a:endParaRPr lang="en-US" dirty="0"/>
          </a:p>
        </p:txBody>
      </p:sp>
      <p:pic>
        <p:nvPicPr>
          <p:cNvPr id="5" name="Picture 4"/>
          <p:cNvPicPr>
            <a:picLocks noChangeAspect="1"/>
          </p:cNvPicPr>
          <p:nvPr/>
        </p:nvPicPr>
        <p:blipFill>
          <a:blip r:embed="rId2"/>
          <a:stretch>
            <a:fillRect/>
          </a:stretch>
        </p:blipFill>
        <p:spPr>
          <a:xfrm>
            <a:off x="2657471" y="1436268"/>
            <a:ext cx="2922641" cy="336547"/>
          </a:xfrm>
          <a:prstGeom prst="rect">
            <a:avLst/>
          </a:prstGeom>
        </p:spPr>
      </p:pic>
      <p:pic>
        <p:nvPicPr>
          <p:cNvPr id="6" name="Picture 5"/>
          <p:cNvPicPr>
            <a:picLocks noChangeAspect="1"/>
          </p:cNvPicPr>
          <p:nvPr/>
        </p:nvPicPr>
        <p:blipFill>
          <a:blip r:embed="rId3"/>
          <a:stretch>
            <a:fillRect/>
          </a:stretch>
        </p:blipFill>
        <p:spPr>
          <a:xfrm>
            <a:off x="2699792" y="2492896"/>
            <a:ext cx="3419243" cy="619901"/>
          </a:xfrm>
          <a:prstGeom prst="rect">
            <a:avLst/>
          </a:prstGeom>
        </p:spPr>
      </p:pic>
      <p:pic>
        <p:nvPicPr>
          <p:cNvPr id="7" name="Picture 6"/>
          <p:cNvPicPr>
            <a:picLocks noChangeAspect="1"/>
          </p:cNvPicPr>
          <p:nvPr/>
        </p:nvPicPr>
        <p:blipFill>
          <a:blip r:embed="rId4"/>
          <a:stretch>
            <a:fillRect/>
          </a:stretch>
        </p:blipFill>
        <p:spPr>
          <a:xfrm>
            <a:off x="2123728" y="5184965"/>
            <a:ext cx="3949948" cy="620299"/>
          </a:xfrm>
          <a:prstGeom prst="rect">
            <a:avLst/>
          </a:prstGeom>
        </p:spPr>
      </p:pic>
      <p:pic>
        <p:nvPicPr>
          <p:cNvPr id="9" name="Picture 8"/>
          <p:cNvPicPr>
            <a:picLocks noChangeAspect="1"/>
          </p:cNvPicPr>
          <p:nvPr/>
        </p:nvPicPr>
        <p:blipFill>
          <a:blip r:embed="rId5"/>
          <a:stretch>
            <a:fillRect/>
          </a:stretch>
        </p:blipFill>
        <p:spPr>
          <a:xfrm>
            <a:off x="1403648" y="3789040"/>
            <a:ext cx="6012160" cy="709891"/>
          </a:xfrm>
          <a:prstGeom prst="rect">
            <a:avLst/>
          </a:prstGeom>
        </p:spPr>
      </p:pic>
      <p:pic>
        <p:nvPicPr>
          <p:cNvPr id="11" name="Picture 10"/>
          <p:cNvPicPr>
            <a:picLocks noChangeAspect="1"/>
          </p:cNvPicPr>
          <p:nvPr/>
        </p:nvPicPr>
        <p:blipFill>
          <a:blip r:embed="rId6"/>
          <a:stretch>
            <a:fillRect/>
          </a:stretch>
        </p:blipFill>
        <p:spPr>
          <a:xfrm>
            <a:off x="3419872" y="6222124"/>
            <a:ext cx="2043832" cy="591252"/>
          </a:xfrm>
          <a:prstGeom prst="rect">
            <a:avLst/>
          </a:prstGeom>
        </p:spPr>
      </p:pic>
      <p:sp>
        <p:nvSpPr>
          <p:cNvPr id="4" name="TextBox 3"/>
          <p:cNvSpPr txBox="1"/>
          <p:nvPr/>
        </p:nvSpPr>
        <p:spPr>
          <a:xfrm>
            <a:off x="323528" y="908720"/>
            <a:ext cx="8064896" cy="338554"/>
          </a:xfrm>
          <a:prstGeom prst="rect">
            <a:avLst/>
          </a:prstGeom>
          <a:noFill/>
        </p:spPr>
        <p:txBody>
          <a:bodyPr wrap="square" rtlCol="0">
            <a:spAutoFit/>
          </a:bodyPr>
          <a:lstStyle/>
          <a:p>
            <a:r>
              <a:rPr lang="en-US" sz="1600" dirty="0" smtClean="0"/>
              <a:t>If the machine tunes depend on the momentum deviation, we can write linearly </a:t>
            </a:r>
            <a:endParaRPr lang="en-US" sz="1600" dirty="0"/>
          </a:p>
        </p:txBody>
      </p:sp>
      <p:sp>
        <p:nvSpPr>
          <p:cNvPr id="10" name="TextBox 9"/>
          <p:cNvSpPr txBox="1"/>
          <p:nvPr/>
        </p:nvSpPr>
        <p:spPr>
          <a:xfrm>
            <a:off x="323528" y="1844824"/>
            <a:ext cx="8064896" cy="584776"/>
          </a:xfrm>
          <a:prstGeom prst="rect">
            <a:avLst/>
          </a:prstGeom>
          <a:noFill/>
        </p:spPr>
        <p:txBody>
          <a:bodyPr wrap="square" rtlCol="0">
            <a:spAutoFit/>
          </a:bodyPr>
          <a:lstStyle/>
          <a:p>
            <a:r>
              <a:rPr lang="en-US" sz="1600" dirty="0" smtClean="0"/>
              <a:t>Where we’ve defined the linear chromaticity. To analyse this we return to the equations of motion, but this time keeping all terms linear in x and delta. Recall we had </a:t>
            </a:r>
            <a:endParaRPr lang="en-US" sz="1600" dirty="0"/>
          </a:p>
        </p:txBody>
      </p:sp>
      <p:sp>
        <p:nvSpPr>
          <p:cNvPr id="12" name="TextBox 11"/>
          <p:cNvSpPr txBox="1"/>
          <p:nvPr/>
        </p:nvSpPr>
        <p:spPr>
          <a:xfrm>
            <a:off x="323528" y="3212976"/>
            <a:ext cx="8064896" cy="584776"/>
          </a:xfrm>
          <a:prstGeom prst="rect">
            <a:avLst/>
          </a:prstGeom>
          <a:noFill/>
        </p:spPr>
        <p:txBody>
          <a:bodyPr wrap="square" rtlCol="0">
            <a:spAutoFit/>
          </a:bodyPr>
          <a:lstStyle/>
          <a:p>
            <a:r>
              <a:rPr lang="en-US" sz="1600" dirty="0" smtClean="0"/>
              <a:t>We proceed in the same way as we’ve done before, but when we expand the various terms we keep the term (</a:t>
            </a:r>
            <a:r>
              <a:rPr lang="en-US" sz="1600" dirty="0" err="1" smtClean="0"/>
              <a:t>x.delta</a:t>
            </a:r>
            <a:r>
              <a:rPr lang="en-US" sz="1600" dirty="0" smtClean="0"/>
              <a:t>) we previously dropped. So we have</a:t>
            </a:r>
            <a:endParaRPr lang="en-US" sz="1600" dirty="0"/>
          </a:p>
        </p:txBody>
      </p:sp>
      <p:sp>
        <p:nvSpPr>
          <p:cNvPr id="13" name="TextBox 12"/>
          <p:cNvSpPr txBox="1"/>
          <p:nvPr/>
        </p:nvSpPr>
        <p:spPr>
          <a:xfrm>
            <a:off x="395536" y="4581128"/>
            <a:ext cx="8064896" cy="584776"/>
          </a:xfrm>
          <a:prstGeom prst="rect">
            <a:avLst/>
          </a:prstGeom>
          <a:noFill/>
        </p:spPr>
        <p:txBody>
          <a:bodyPr wrap="square" rtlCol="0">
            <a:spAutoFit/>
          </a:bodyPr>
          <a:lstStyle/>
          <a:p>
            <a:r>
              <a:rPr lang="en-US" sz="1600" dirty="0" smtClean="0"/>
              <a:t>Expanding out the brackets and dropping terms of higher order, we are left with our equation of motion, this time with a chromatic term</a:t>
            </a:r>
            <a:endParaRPr lang="en-US" sz="1600" dirty="0"/>
          </a:p>
        </p:txBody>
      </p:sp>
      <p:sp>
        <p:nvSpPr>
          <p:cNvPr id="14" name="TextBox 13"/>
          <p:cNvSpPr txBox="1"/>
          <p:nvPr/>
        </p:nvSpPr>
        <p:spPr>
          <a:xfrm>
            <a:off x="395536" y="5805264"/>
            <a:ext cx="8064896" cy="338554"/>
          </a:xfrm>
          <a:prstGeom prst="rect">
            <a:avLst/>
          </a:prstGeom>
          <a:noFill/>
        </p:spPr>
        <p:txBody>
          <a:bodyPr wrap="square" rtlCol="0">
            <a:spAutoFit/>
          </a:bodyPr>
          <a:lstStyle/>
          <a:p>
            <a:r>
              <a:rPr lang="en-US" sz="1600" dirty="0" smtClean="0"/>
              <a:t>Where we defined (as normal)</a:t>
            </a:r>
            <a:endParaRPr lang="en-US" sz="1600" dirty="0"/>
          </a:p>
        </p:txBody>
      </p:sp>
    </p:spTree>
    <p:extLst>
      <p:ext uri="{BB962C8B-B14F-4D97-AF65-F5344CB8AC3E}">
        <p14:creationId xmlns:p14="http://schemas.microsoft.com/office/powerpoint/2010/main" val="15795278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Chromaticity</a:t>
            </a:r>
            <a:endParaRPr lang="en-US" dirty="0"/>
          </a:p>
        </p:txBody>
      </p:sp>
      <p:pic>
        <p:nvPicPr>
          <p:cNvPr id="7" name="Picture 6"/>
          <p:cNvPicPr>
            <a:picLocks noChangeAspect="1"/>
          </p:cNvPicPr>
          <p:nvPr/>
        </p:nvPicPr>
        <p:blipFill>
          <a:blip r:embed="rId2"/>
          <a:stretch>
            <a:fillRect/>
          </a:stretch>
        </p:blipFill>
        <p:spPr>
          <a:xfrm>
            <a:off x="2699792" y="1268760"/>
            <a:ext cx="3236288" cy="744860"/>
          </a:xfrm>
          <a:prstGeom prst="rect">
            <a:avLst/>
          </a:prstGeom>
        </p:spPr>
      </p:pic>
      <p:pic>
        <p:nvPicPr>
          <p:cNvPr id="9" name="Picture 8"/>
          <p:cNvPicPr>
            <a:picLocks noChangeAspect="1"/>
          </p:cNvPicPr>
          <p:nvPr/>
        </p:nvPicPr>
        <p:blipFill>
          <a:blip r:embed="rId3"/>
          <a:stretch>
            <a:fillRect/>
          </a:stretch>
        </p:blipFill>
        <p:spPr>
          <a:xfrm>
            <a:off x="3203848" y="2420888"/>
            <a:ext cx="1565796" cy="580219"/>
          </a:xfrm>
          <a:prstGeom prst="rect">
            <a:avLst/>
          </a:prstGeom>
        </p:spPr>
      </p:pic>
      <p:pic>
        <p:nvPicPr>
          <p:cNvPr id="10" name="Picture 9"/>
          <p:cNvPicPr>
            <a:picLocks noChangeAspect="1"/>
          </p:cNvPicPr>
          <p:nvPr/>
        </p:nvPicPr>
        <p:blipFill>
          <a:blip r:embed="rId4"/>
          <a:stretch>
            <a:fillRect/>
          </a:stretch>
        </p:blipFill>
        <p:spPr>
          <a:xfrm>
            <a:off x="2699792" y="3717032"/>
            <a:ext cx="2927126" cy="657781"/>
          </a:xfrm>
          <a:prstGeom prst="rect">
            <a:avLst/>
          </a:prstGeom>
        </p:spPr>
      </p:pic>
      <p:sp>
        <p:nvSpPr>
          <p:cNvPr id="17" name="TextBox 16"/>
          <p:cNvSpPr txBox="1"/>
          <p:nvPr/>
        </p:nvSpPr>
        <p:spPr>
          <a:xfrm>
            <a:off x="467544" y="3060248"/>
            <a:ext cx="7128792" cy="584776"/>
          </a:xfrm>
          <a:prstGeom prst="rect">
            <a:avLst/>
          </a:prstGeom>
          <a:noFill/>
        </p:spPr>
        <p:txBody>
          <a:bodyPr wrap="square" rtlCol="0">
            <a:spAutoFit/>
          </a:bodyPr>
          <a:lstStyle/>
          <a:p>
            <a:r>
              <a:rPr lang="en-US" sz="1600" dirty="0" smtClean="0"/>
              <a:t>We already know how to compute the effect of a quadrupole field error.</a:t>
            </a:r>
          </a:p>
          <a:p>
            <a:r>
              <a:rPr lang="en-US" sz="1600" dirty="0" smtClean="0"/>
              <a:t>Recall the tune shift from a quadrupole error k(s) in our lattice</a:t>
            </a:r>
            <a:endParaRPr lang="en-US" sz="1600" dirty="0"/>
          </a:p>
        </p:txBody>
      </p:sp>
      <p:pic>
        <p:nvPicPr>
          <p:cNvPr id="18" name="Picture 17"/>
          <p:cNvPicPr>
            <a:picLocks noChangeAspect="1"/>
          </p:cNvPicPr>
          <p:nvPr/>
        </p:nvPicPr>
        <p:blipFill>
          <a:blip r:embed="rId5"/>
          <a:stretch>
            <a:fillRect/>
          </a:stretch>
        </p:blipFill>
        <p:spPr>
          <a:xfrm>
            <a:off x="1475656" y="5017536"/>
            <a:ext cx="5904656" cy="851915"/>
          </a:xfrm>
          <a:prstGeom prst="rect">
            <a:avLst/>
          </a:prstGeom>
        </p:spPr>
      </p:pic>
      <p:sp>
        <p:nvSpPr>
          <p:cNvPr id="11" name="TextBox 10"/>
          <p:cNvSpPr txBox="1"/>
          <p:nvPr/>
        </p:nvSpPr>
        <p:spPr>
          <a:xfrm>
            <a:off x="323528" y="908720"/>
            <a:ext cx="8064896" cy="338554"/>
          </a:xfrm>
          <a:prstGeom prst="rect">
            <a:avLst/>
          </a:prstGeom>
          <a:noFill/>
        </p:spPr>
        <p:txBody>
          <a:bodyPr wrap="square" rtlCol="0">
            <a:spAutoFit/>
          </a:bodyPr>
          <a:lstStyle/>
          <a:p>
            <a:r>
              <a:rPr lang="en-US" sz="1600" dirty="0" smtClean="0"/>
              <a:t>We can think of this chromatic terms as a quadrupole field error of strength</a:t>
            </a:r>
            <a:endParaRPr lang="en-US" sz="1600" dirty="0"/>
          </a:p>
        </p:txBody>
      </p:sp>
      <p:sp>
        <p:nvSpPr>
          <p:cNvPr id="12" name="TextBox 11"/>
          <p:cNvSpPr txBox="1"/>
          <p:nvPr/>
        </p:nvSpPr>
        <p:spPr>
          <a:xfrm>
            <a:off x="467544" y="2060848"/>
            <a:ext cx="8064896" cy="338554"/>
          </a:xfrm>
          <a:prstGeom prst="rect">
            <a:avLst/>
          </a:prstGeom>
          <a:noFill/>
        </p:spPr>
        <p:txBody>
          <a:bodyPr wrap="square" rtlCol="0">
            <a:spAutoFit/>
          </a:bodyPr>
          <a:lstStyle/>
          <a:p>
            <a:r>
              <a:rPr lang="en-US" sz="1600" dirty="0" smtClean="0"/>
              <a:t>A similar analysis in the vertical plane would have a found a chromatic perturbation of</a:t>
            </a:r>
            <a:endParaRPr lang="en-US" sz="1600" dirty="0"/>
          </a:p>
        </p:txBody>
      </p:sp>
      <p:sp>
        <p:nvSpPr>
          <p:cNvPr id="13" name="TextBox 12"/>
          <p:cNvSpPr txBox="1"/>
          <p:nvPr/>
        </p:nvSpPr>
        <p:spPr>
          <a:xfrm>
            <a:off x="467544" y="4437112"/>
            <a:ext cx="7128792" cy="584776"/>
          </a:xfrm>
          <a:prstGeom prst="rect">
            <a:avLst/>
          </a:prstGeom>
          <a:noFill/>
        </p:spPr>
        <p:txBody>
          <a:bodyPr wrap="square" rtlCol="0">
            <a:spAutoFit/>
          </a:bodyPr>
          <a:lstStyle/>
          <a:p>
            <a:r>
              <a:rPr lang="en-US" sz="1600" dirty="0" smtClean="0"/>
              <a:t>Which means we can write down the tune-shift arising from the chromatic perturbation term, </a:t>
            </a:r>
            <a:endParaRPr lang="en-US" sz="1600" dirty="0"/>
          </a:p>
        </p:txBody>
      </p:sp>
      <p:sp>
        <p:nvSpPr>
          <p:cNvPr id="14" name="TextBox 13"/>
          <p:cNvSpPr txBox="1"/>
          <p:nvPr/>
        </p:nvSpPr>
        <p:spPr>
          <a:xfrm>
            <a:off x="467544" y="5877272"/>
            <a:ext cx="7128792" cy="338554"/>
          </a:xfrm>
          <a:prstGeom prst="rect">
            <a:avLst/>
          </a:prstGeom>
          <a:noFill/>
        </p:spPr>
        <p:txBody>
          <a:bodyPr wrap="square" rtlCol="0">
            <a:spAutoFit/>
          </a:bodyPr>
          <a:lstStyle/>
          <a:p>
            <a:r>
              <a:rPr lang="en-US" sz="1600" dirty="0" smtClean="0"/>
              <a:t>An expression which is linear in the momentum deviation. </a:t>
            </a:r>
            <a:endParaRPr lang="en-US" sz="1600" dirty="0"/>
          </a:p>
        </p:txBody>
      </p:sp>
    </p:spTree>
    <p:extLst>
      <p:ext uri="{BB962C8B-B14F-4D97-AF65-F5344CB8AC3E}">
        <p14:creationId xmlns:p14="http://schemas.microsoft.com/office/powerpoint/2010/main" val="12555849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Chromaticity</a:t>
            </a:r>
            <a:endParaRPr lang="en-US" dirty="0"/>
          </a:p>
        </p:txBody>
      </p:sp>
      <p:sp>
        <p:nvSpPr>
          <p:cNvPr id="4" name="Content Placeholder 3"/>
          <p:cNvSpPr>
            <a:spLocks noGrp="1"/>
          </p:cNvSpPr>
          <p:nvPr>
            <p:ph sz="quarter" idx="15"/>
          </p:nvPr>
        </p:nvSpPr>
        <p:spPr>
          <a:xfrm>
            <a:off x="304800" y="714356"/>
            <a:ext cx="8077200" cy="482396"/>
          </a:xfrm>
        </p:spPr>
        <p:txBody>
          <a:bodyPr/>
          <a:lstStyle/>
          <a:p>
            <a:r>
              <a:rPr lang="en-US" dirty="0" smtClean="0"/>
              <a:t>It’s conventional to define the tune change per unit delta as the chromaticity</a:t>
            </a:r>
            <a:endParaRPr lang="en-US" dirty="0"/>
          </a:p>
        </p:txBody>
      </p:sp>
      <p:pic>
        <p:nvPicPr>
          <p:cNvPr id="5" name="Picture 4"/>
          <p:cNvPicPr>
            <a:picLocks noChangeAspect="1"/>
          </p:cNvPicPr>
          <p:nvPr/>
        </p:nvPicPr>
        <p:blipFill>
          <a:blip r:embed="rId2"/>
          <a:stretch>
            <a:fillRect/>
          </a:stretch>
        </p:blipFill>
        <p:spPr>
          <a:xfrm>
            <a:off x="1979712" y="1268760"/>
            <a:ext cx="4824536" cy="700726"/>
          </a:xfrm>
          <a:prstGeom prst="rect">
            <a:avLst/>
          </a:prstGeom>
        </p:spPr>
      </p:pic>
      <p:pic>
        <p:nvPicPr>
          <p:cNvPr id="6" name="Picture 5"/>
          <p:cNvPicPr>
            <a:picLocks noChangeAspect="1"/>
          </p:cNvPicPr>
          <p:nvPr/>
        </p:nvPicPr>
        <p:blipFill>
          <a:blip r:embed="rId3"/>
          <a:stretch>
            <a:fillRect/>
          </a:stretch>
        </p:blipFill>
        <p:spPr>
          <a:xfrm>
            <a:off x="1979712" y="2204864"/>
            <a:ext cx="3888432" cy="735649"/>
          </a:xfrm>
          <a:prstGeom prst="rect">
            <a:avLst/>
          </a:prstGeom>
        </p:spPr>
      </p:pic>
      <p:pic>
        <p:nvPicPr>
          <p:cNvPr id="7" name="Picture 6"/>
          <p:cNvPicPr>
            <a:picLocks noChangeAspect="1"/>
          </p:cNvPicPr>
          <p:nvPr/>
        </p:nvPicPr>
        <p:blipFill>
          <a:blip r:embed="rId4"/>
          <a:stretch>
            <a:fillRect/>
          </a:stretch>
        </p:blipFill>
        <p:spPr>
          <a:xfrm>
            <a:off x="2195736" y="3469962"/>
            <a:ext cx="3897908" cy="739106"/>
          </a:xfrm>
          <a:prstGeom prst="rect">
            <a:avLst/>
          </a:prstGeom>
        </p:spPr>
      </p:pic>
      <p:pic>
        <p:nvPicPr>
          <p:cNvPr id="8" name="Picture 7"/>
          <p:cNvPicPr>
            <a:picLocks noChangeAspect="1"/>
          </p:cNvPicPr>
          <p:nvPr/>
        </p:nvPicPr>
        <p:blipFill>
          <a:blip r:embed="rId5"/>
          <a:stretch>
            <a:fillRect/>
          </a:stretch>
        </p:blipFill>
        <p:spPr>
          <a:xfrm>
            <a:off x="3491880" y="5229200"/>
            <a:ext cx="1311920" cy="303382"/>
          </a:xfrm>
          <a:prstGeom prst="rect">
            <a:avLst/>
          </a:prstGeom>
        </p:spPr>
      </p:pic>
      <p:pic>
        <p:nvPicPr>
          <p:cNvPr id="9" name="Picture 8"/>
          <p:cNvPicPr>
            <a:picLocks noChangeAspect="1"/>
          </p:cNvPicPr>
          <p:nvPr/>
        </p:nvPicPr>
        <p:blipFill>
          <a:blip r:embed="rId6"/>
          <a:stretch>
            <a:fillRect/>
          </a:stretch>
        </p:blipFill>
        <p:spPr>
          <a:xfrm>
            <a:off x="1907704" y="6099888"/>
            <a:ext cx="2742580" cy="747148"/>
          </a:xfrm>
          <a:prstGeom prst="rect">
            <a:avLst/>
          </a:prstGeom>
        </p:spPr>
      </p:pic>
      <p:pic>
        <p:nvPicPr>
          <p:cNvPr id="10" name="Picture 9"/>
          <p:cNvPicPr>
            <a:picLocks noChangeAspect="1"/>
          </p:cNvPicPr>
          <p:nvPr/>
        </p:nvPicPr>
        <p:blipFill>
          <a:blip r:embed="rId7"/>
          <a:stretch>
            <a:fillRect/>
          </a:stretch>
        </p:blipFill>
        <p:spPr>
          <a:xfrm>
            <a:off x="5292080" y="6309320"/>
            <a:ext cx="1566540" cy="280328"/>
          </a:xfrm>
          <a:prstGeom prst="rect">
            <a:avLst/>
          </a:prstGeom>
        </p:spPr>
      </p:pic>
      <p:sp>
        <p:nvSpPr>
          <p:cNvPr id="11" name="Content Placeholder 3"/>
          <p:cNvSpPr txBox="1">
            <a:spLocks/>
          </p:cNvSpPr>
          <p:nvPr/>
        </p:nvSpPr>
        <p:spPr>
          <a:xfrm>
            <a:off x="323528" y="2874596"/>
            <a:ext cx="8077200" cy="698420"/>
          </a:xfrm>
          <a:prstGeom prst="rect">
            <a:avLst/>
          </a:prstGeom>
        </p:spPr>
        <p:txBody>
          <a:bodyPr vert="horz">
            <a:normAutofit/>
          </a:bodyPr>
          <a:lstStyle>
            <a:lvl1pPr marL="0" marR="0" indent="0" algn="l" rtl="0" eaLnBrk="1" latinLnBrk="0" hangingPunct="1">
              <a:spcBef>
                <a:spcPct val="20000"/>
              </a:spcBef>
              <a:buFontTx/>
              <a:buNone/>
              <a:defRPr sz="1600">
                <a:solidFill>
                  <a:schemeClr val="tx1"/>
                </a:solidFill>
                <a:latin typeface="+mn-lt"/>
                <a:ea typeface="+mn-ea"/>
                <a:cs typeface="+mn-cs"/>
              </a:defRPr>
            </a:lvl1pPr>
            <a:lvl2pPr marL="742950" indent="-285750" algn="l" rtl="0" eaLnBrk="1" latinLnBrk="0" hangingPunct="1">
              <a:spcBef>
                <a:spcPct val="20000"/>
              </a:spcBef>
              <a:buFontTx/>
              <a:buNone/>
              <a:defRPr sz="1600">
                <a:solidFill>
                  <a:schemeClr val="tx1"/>
                </a:solidFill>
                <a:latin typeface="+mn-lt"/>
                <a:ea typeface="+mn-ea"/>
                <a:cs typeface="+mn-cs"/>
              </a:defRPr>
            </a:lvl2pPr>
            <a:lvl3pPr marL="1143000" indent="-228600" algn="l" rtl="0" eaLnBrk="1" latinLnBrk="0" hangingPunct="1">
              <a:spcBef>
                <a:spcPct val="20000"/>
              </a:spcBef>
              <a:buFontTx/>
              <a:buNone/>
              <a:defRPr sz="1400">
                <a:solidFill>
                  <a:schemeClr val="tx1"/>
                </a:solidFill>
                <a:latin typeface="+mn-lt"/>
                <a:ea typeface="+mn-ea"/>
                <a:cs typeface="+mn-cs"/>
              </a:defRPr>
            </a:lvl3pPr>
            <a:lvl4pPr marL="1600200" indent="-228600" algn="l" rtl="0" eaLnBrk="1" latinLnBrk="0" hangingPunct="1">
              <a:spcBef>
                <a:spcPct val="20000"/>
              </a:spcBef>
              <a:buFontTx/>
              <a:buNone/>
              <a:defRPr sz="1100">
                <a:solidFill>
                  <a:schemeClr val="tx1"/>
                </a:solidFill>
                <a:latin typeface="+mn-lt"/>
                <a:ea typeface="+mn-ea"/>
                <a:cs typeface="+mn-cs"/>
              </a:defRPr>
            </a:lvl4pPr>
            <a:lvl5pPr marL="2057400" indent="-228600" algn="l" rtl="0" eaLnBrk="1" latinLnBrk="0" hangingPunct="1">
              <a:spcBef>
                <a:spcPct val="20000"/>
              </a:spcBef>
              <a:buFontTx/>
              <a:buNone/>
              <a:defRPr sz="11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a:lstStyle>
          <a:p>
            <a:r>
              <a:rPr lang="en-US" dirty="0" smtClean="0"/>
              <a:t>Where we call the chromaticity ‘natural’ as it arises from the quadrupoles. Any lattice with quadrupoles naturally generates this chromaticity. Similarly in the vertical plane</a:t>
            </a:r>
            <a:endParaRPr lang="en-US" dirty="0"/>
          </a:p>
        </p:txBody>
      </p:sp>
      <p:sp>
        <p:nvSpPr>
          <p:cNvPr id="12" name="Content Placeholder 3"/>
          <p:cNvSpPr txBox="1">
            <a:spLocks/>
          </p:cNvSpPr>
          <p:nvPr/>
        </p:nvSpPr>
        <p:spPr>
          <a:xfrm>
            <a:off x="323528" y="4221088"/>
            <a:ext cx="8077200" cy="1080120"/>
          </a:xfrm>
          <a:prstGeom prst="rect">
            <a:avLst/>
          </a:prstGeom>
        </p:spPr>
        <p:txBody>
          <a:bodyPr vert="horz">
            <a:normAutofit/>
          </a:bodyPr>
          <a:lstStyle>
            <a:lvl1pPr marL="0" marR="0" indent="0" algn="l" rtl="0" eaLnBrk="1" latinLnBrk="0" hangingPunct="1">
              <a:spcBef>
                <a:spcPct val="20000"/>
              </a:spcBef>
              <a:buFontTx/>
              <a:buNone/>
              <a:defRPr sz="1600">
                <a:solidFill>
                  <a:schemeClr val="tx1"/>
                </a:solidFill>
                <a:latin typeface="+mn-lt"/>
                <a:ea typeface="+mn-ea"/>
                <a:cs typeface="+mn-cs"/>
              </a:defRPr>
            </a:lvl1pPr>
            <a:lvl2pPr marL="742950" indent="-285750" algn="l" rtl="0" eaLnBrk="1" latinLnBrk="0" hangingPunct="1">
              <a:spcBef>
                <a:spcPct val="20000"/>
              </a:spcBef>
              <a:buFontTx/>
              <a:buNone/>
              <a:defRPr sz="1600">
                <a:solidFill>
                  <a:schemeClr val="tx1"/>
                </a:solidFill>
                <a:latin typeface="+mn-lt"/>
                <a:ea typeface="+mn-ea"/>
                <a:cs typeface="+mn-cs"/>
              </a:defRPr>
            </a:lvl2pPr>
            <a:lvl3pPr marL="1143000" indent="-228600" algn="l" rtl="0" eaLnBrk="1" latinLnBrk="0" hangingPunct="1">
              <a:spcBef>
                <a:spcPct val="20000"/>
              </a:spcBef>
              <a:buFontTx/>
              <a:buNone/>
              <a:defRPr sz="1400">
                <a:solidFill>
                  <a:schemeClr val="tx1"/>
                </a:solidFill>
                <a:latin typeface="+mn-lt"/>
                <a:ea typeface="+mn-ea"/>
                <a:cs typeface="+mn-cs"/>
              </a:defRPr>
            </a:lvl3pPr>
            <a:lvl4pPr marL="1600200" indent="-228600" algn="l" rtl="0" eaLnBrk="1" latinLnBrk="0" hangingPunct="1">
              <a:spcBef>
                <a:spcPct val="20000"/>
              </a:spcBef>
              <a:buFontTx/>
              <a:buNone/>
              <a:defRPr sz="1100">
                <a:solidFill>
                  <a:schemeClr val="tx1"/>
                </a:solidFill>
                <a:latin typeface="+mn-lt"/>
                <a:ea typeface="+mn-ea"/>
                <a:cs typeface="+mn-cs"/>
              </a:defRPr>
            </a:lvl4pPr>
            <a:lvl5pPr marL="2057400" indent="-228600" algn="l" rtl="0" eaLnBrk="1" latinLnBrk="0" hangingPunct="1">
              <a:spcBef>
                <a:spcPct val="20000"/>
              </a:spcBef>
              <a:buFontTx/>
              <a:buNone/>
              <a:defRPr sz="11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a:lstStyle>
          <a:p>
            <a:r>
              <a:rPr lang="en-US" dirty="0" smtClean="0"/>
              <a:t>Note as the horizontal beta function is biggest in horizontally focusing quadrupoles (and vice versa) means the natural chromaticity is normally negative in both planes.</a:t>
            </a:r>
          </a:p>
          <a:p>
            <a:r>
              <a:rPr lang="en-US" dirty="0" smtClean="0"/>
              <a:t>The linear chromaticity is sometimes written as Q</a:t>
            </a:r>
            <a:endParaRPr lang="en-US" dirty="0"/>
          </a:p>
        </p:txBody>
      </p:sp>
      <p:sp>
        <p:nvSpPr>
          <p:cNvPr id="13" name="Content Placeholder 3"/>
          <p:cNvSpPr txBox="1">
            <a:spLocks/>
          </p:cNvSpPr>
          <p:nvPr/>
        </p:nvSpPr>
        <p:spPr>
          <a:xfrm>
            <a:off x="467544" y="5589240"/>
            <a:ext cx="8077200" cy="432048"/>
          </a:xfrm>
          <a:prstGeom prst="rect">
            <a:avLst/>
          </a:prstGeom>
        </p:spPr>
        <p:txBody>
          <a:bodyPr vert="horz">
            <a:normAutofit/>
          </a:bodyPr>
          <a:lstStyle>
            <a:lvl1pPr marL="0" marR="0" indent="0" algn="l" rtl="0" eaLnBrk="1" latinLnBrk="0" hangingPunct="1">
              <a:spcBef>
                <a:spcPct val="20000"/>
              </a:spcBef>
              <a:buFontTx/>
              <a:buNone/>
              <a:defRPr sz="1600">
                <a:solidFill>
                  <a:schemeClr val="tx1"/>
                </a:solidFill>
                <a:latin typeface="+mn-lt"/>
                <a:ea typeface="+mn-ea"/>
                <a:cs typeface="+mn-cs"/>
              </a:defRPr>
            </a:lvl1pPr>
            <a:lvl2pPr marL="742950" indent="-285750" algn="l" rtl="0" eaLnBrk="1" latinLnBrk="0" hangingPunct="1">
              <a:spcBef>
                <a:spcPct val="20000"/>
              </a:spcBef>
              <a:buFontTx/>
              <a:buNone/>
              <a:defRPr sz="1600">
                <a:solidFill>
                  <a:schemeClr val="tx1"/>
                </a:solidFill>
                <a:latin typeface="+mn-lt"/>
                <a:ea typeface="+mn-ea"/>
                <a:cs typeface="+mn-cs"/>
              </a:defRPr>
            </a:lvl2pPr>
            <a:lvl3pPr marL="1143000" indent="-228600" algn="l" rtl="0" eaLnBrk="1" latinLnBrk="0" hangingPunct="1">
              <a:spcBef>
                <a:spcPct val="20000"/>
              </a:spcBef>
              <a:buFontTx/>
              <a:buNone/>
              <a:defRPr sz="1400">
                <a:solidFill>
                  <a:schemeClr val="tx1"/>
                </a:solidFill>
                <a:latin typeface="+mn-lt"/>
                <a:ea typeface="+mn-ea"/>
                <a:cs typeface="+mn-cs"/>
              </a:defRPr>
            </a:lvl3pPr>
            <a:lvl4pPr marL="1600200" indent="-228600" algn="l" rtl="0" eaLnBrk="1" latinLnBrk="0" hangingPunct="1">
              <a:spcBef>
                <a:spcPct val="20000"/>
              </a:spcBef>
              <a:buFontTx/>
              <a:buNone/>
              <a:defRPr sz="1100">
                <a:solidFill>
                  <a:schemeClr val="tx1"/>
                </a:solidFill>
                <a:latin typeface="+mn-lt"/>
                <a:ea typeface="+mn-ea"/>
                <a:cs typeface="+mn-cs"/>
              </a:defRPr>
            </a:lvl4pPr>
            <a:lvl5pPr marL="2057400" indent="-228600" algn="l" rtl="0" eaLnBrk="1" latinLnBrk="0" hangingPunct="1">
              <a:spcBef>
                <a:spcPct val="20000"/>
              </a:spcBef>
              <a:buFontTx/>
              <a:buNone/>
              <a:defRPr sz="11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a:lstStyle>
          <a:p>
            <a:r>
              <a:rPr lang="en-US" dirty="0" smtClean="0"/>
              <a:t>For a FODO cell we can show that</a:t>
            </a:r>
            <a:endParaRPr lang="en-US" dirty="0"/>
          </a:p>
        </p:txBody>
      </p:sp>
    </p:spTree>
    <p:extLst>
      <p:ext uri="{BB962C8B-B14F-4D97-AF65-F5344CB8AC3E}">
        <p14:creationId xmlns:p14="http://schemas.microsoft.com/office/powerpoint/2010/main" val="33461724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Chromaticity in the LHC</a:t>
            </a:r>
            <a:endParaRPr lang="en-US" dirty="0"/>
          </a:p>
        </p:txBody>
      </p:sp>
      <p:pic>
        <p:nvPicPr>
          <p:cNvPr id="5" name="Picture 4"/>
          <p:cNvPicPr>
            <a:picLocks noChangeAspect="1"/>
          </p:cNvPicPr>
          <p:nvPr/>
        </p:nvPicPr>
        <p:blipFill>
          <a:blip r:embed="rId2"/>
          <a:stretch>
            <a:fillRect/>
          </a:stretch>
        </p:blipFill>
        <p:spPr>
          <a:xfrm>
            <a:off x="63971" y="1196752"/>
            <a:ext cx="9058077" cy="5040560"/>
          </a:xfrm>
          <a:prstGeom prst="rect">
            <a:avLst/>
          </a:prstGeom>
        </p:spPr>
      </p:pic>
    </p:spTree>
    <p:extLst>
      <p:ext uri="{BB962C8B-B14F-4D97-AF65-F5344CB8AC3E}">
        <p14:creationId xmlns:p14="http://schemas.microsoft.com/office/powerpoint/2010/main" val="200021944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Why is chromaticity bad?</a:t>
            </a:r>
            <a:endParaRPr lang="en-US" dirty="0"/>
          </a:p>
        </p:txBody>
      </p:sp>
      <p:sp>
        <p:nvSpPr>
          <p:cNvPr id="4" name="Content Placeholder 3"/>
          <p:cNvSpPr>
            <a:spLocks noGrp="1"/>
          </p:cNvSpPr>
          <p:nvPr>
            <p:ph sz="quarter" idx="15"/>
          </p:nvPr>
        </p:nvSpPr>
        <p:spPr>
          <a:xfrm>
            <a:off x="304800" y="714356"/>
            <a:ext cx="8077200" cy="3506732"/>
          </a:xfrm>
        </p:spPr>
        <p:txBody>
          <a:bodyPr>
            <a:normAutofit/>
          </a:bodyPr>
          <a:lstStyle/>
          <a:p>
            <a:r>
              <a:rPr lang="en-US" dirty="0" smtClean="0"/>
              <a:t>Chromaticity is naturally generated by any focusing lattice.  So when we have non-zero k we have chromaticity. And it tends to be negative in both planes.</a:t>
            </a:r>
          </a:p>
          <a:p>
            <a:endParaRPr lang="en-US" dirty="0"/>
          </a:p>
          <a:p>
            <a:endParaRPr lang="en-US" dirty="0" smtClean="0"/>
          </a:p>
          <a:p>
            <a:endParaRPr lang="en-US" dirty="0"/>
          </a:p>
          <a:p>
            <a:r>
              <a:rPr lang="en-US" dirty="0" smtClean="0"/>
              <a:t>It tells us how much the tune shifts for a unity shift in the momentum deviation.</a:t>
            </a:r>
          </a:p>
          <a:p>
            <a:endParaRPr lang="en-US" dirty="0"/>
          </a:p>
          <a:p>
            <a:r>
              <a:rPr lang="en-US" dirty="0" smtClean="0"/>
              <a:t>So given the beam has an energy spread, it tells us the spread of the tune of the beam.</a:t>
            </a:r>
          </a:p>
          <a:p>
            <a:r>
              <a:rPr lang="en-US" dirty="0" smtClean="0"/>
              <a:t>So tune is a blob in tune-space.</a:t>
            </a:r>
          </a:p>
          <a:p>
            <a:r>
              <a:rPr lang="en-US" dirty="0" smtClean="0"/>
              <a:t>This is a plot of tune at HERA, showing uncorrected chromaticity and not a clean tune signal</a:t>
            </a:r>
          </a:p>
          <a:p>
            <a:r>
              <a:rPr lang="en-US" dirty="0"/>
              <a:t>	</a:t>
            </a:r>
          </a:p>
        </p:txBody>
      </p:sp>
      <p:pic>
        <p:nvPicPr>
          <p:cNvPr id="5" name="Picture 4"/>
          <p:cNvPicPr>
            <a:picLocks noChangeAspect="1"/>
          </p:cNvPicPr>
          <p:nvPr/>
        </p:nvPicPr>
        <p:blipFill>
          <a:blip r:embed="rId2"/>
          <a:stretch>
            <a:fillRect/>
          </a:stretch>
        </p:blipFill>
        <p:spPr>
          <a:xfrm>
            <a:off x="2051720" y="1412776"/>
            <a:ext cx="3672408" cy="694780"/>
          </a:xfrm>
          <a:prstGeom prst="rect">
            <a:avLst/>
          </a:prstGeom>
        </p:spPr>
      </p:pic>
      <p:pic>
        <p:nvPicPr>
          <p:cNvPr id="7" name="Picture 6"/>
          <p:cNvPicPr>
            <a:picLocks noChangeAspect="1"/>
          </p:cNvPicPr>
          <p:nvPr/>
        </p:nvPicPr>
        <p:blipFill>
          <a:blip r:embed="rId3"/>
          <a:stretch>
            <a:fillRect/>
          </a:stretch>
        </p:blipFill>
        <p:spPr>
          <a:xfrm>
            <a:off x="611560" y="3861048"/>
            <a:ext cx="6781800" cy="2603500"/>
          </a:xfrm>
          <a:prstGeom prst="rect">
            <a:avLst/>
          </a:prstGeom>
        </p:spPr>
      </p:pic>
    </p:spTree>
    <p:extLst>
      <p:ext uri="{BB962C8B-B14F-4D97-AF65-F5344CB8AC3E}">
        <p14:creationId xmlns:p14="http://schemas.microsoft.com/office/powerpoint/2010/main" val="170220639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And if we correct it</a:t>
            </a:r>
            <a:endParaRPr lang="en-US" dirty="0"/>
          </a:p>
        </p:txBody>
      </p:sp>
      <p:pic>
        <p:nvPicPr>
          <p:cNvPr id="5" name="Picture 4"/>
          <p:cNvPicPr>
            <a:picLocks noChangeAspect="1"/>
          </p:cNvPicPr>
          <p:nvPr/>
        </p:nvPicPr>
        <p:blipFill>
          <a:blip r:embed="rId2"/>
          <a:stretch>
            <a:fillRect/>
          </a:stretch>
        </p:blipFill>
        <p:spPr>
          <a:xfrm>
            <a:off x="899592" y="1628800"/>
            <a:ext cx="6769100" cy="2489200"/>
          </a:xfrm>
          <a:prstGeom prst="rect">
            <a:avLst/>
          </a:prstGeom>
        </p:spPr>
      </p:pic>
      <p:sp>
        <p:nvSpPr>
          <p:cNvPr id="6" name="TextBox 5"/>
          <p:cNvSpPr txBox="1"/>
          <p:nvPr/>
        </p:nvSpPr>
        <p:spPr>
          <a:xfrm>
            <a:off x="971600" y="4293096"/>
            <a:ext cx="7056784" cy="2308324"/>
          </a:xfrm>
          <a:prstGeom prst="rect">
            <a:avLst/>
          </a:prstGeom>
          <a:noFill/>
        </p:spPr>
        <p:txBody>
          <a:bodyPr wrap="square" rtlCol="0">
            <a:spAutoFit/>
          </a:bodyPr>
          <a:lstStyle/>
          <a:p>
            <a:r>
              <a:rPr lang="en-US" dirty="0" smtClean="0"/>
              <a:t>So how do we do this?</a:t>
            </a:r>
          </a:p>
          <a:p>
            <a:endParaRPr lang="en-US" dirty="0"/>
          </a:p>
          <a:p>
            <a:r>
              <a:rPr lang="en-US" dirty="0" smtClean="0"/>
              <a:t>Chromaticity basically comes about when a particle which is slightly off-momentum sees a different quadrupole field than it should and this particle is focused differently to the others.</a:t>
            </a:r>
          </a:p>
          <a:p>
            <a:endParaRPr lang="en-US" dirty="0"/>
          </a:p>
          <a:p>
            <a:r>
              <a:rPr lang="en-US" dirty="0" smtClean="0"/>
              <a:t>So in essence we need a correcting device which has some kind of momentum dependent focusing. A </a:t>
            </a:r>
            <a:r>
              <a:rPr lang="en-US" dirty="0" err="1" smtClean="0"/>
              <a:t>sextupole</a:t>
            </a:r>
            <a:r>
              <a:rPr lang="en-US" dirty="0"/>
              <a:t>!</a:t>
            </a:r>
          </a:p>
        </p:txBody>
      </p:sp>
    </p:spTree>
    <p:extLst>
      <p:ext uri="{BB962C8B-B14F-4D97-AF65-F5344CB8AC3E}">
        <p14:creationId xmlns:p14="http://schemas.microsoft.com/office/powerpoint/2010/main" val="61016617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Sextupoles</a:t>
            </a:r>
            <a:endParaRPr lang="en-US" dirty="0"/>
          </a:p>
        </p:txBody>
      </p:sp>
      <p:sp>
        <p:nvSpPr>
          <p:cNvPr id="4" name="Content Placeholder 3"/>
          <p:cNvSpPr>
            <a:spLocks noGrp="1"/>
          </p:cNvSpPr>
          <p:nvPr>
            <p:ph sz="quarter" idx="15"/>
          </p:nvPr>
        </p:nvSpPr>
        <p:spPr>
          <a:xfrm>
            <a:off x="304800" y="714356"/>
            <a:ext cx="8077200" cy="482396"/>
          </a:xfrm>
        </p:spPr>
        <p:txBody>
          <a:bodyPr/>
          <a:lstStyle/>
          <a:p>
            <a:r>
              <a:rPr lang="en-US" dirty="0" smtClean="0"/>
              <a:t>A </a:t>
            </a:r>
            <a:r>
              <a:rPr lang="en-US" dirty="0" err="1" smtClean="0"/>
              <a:t>sextupole</a:t>
            </a:r>
            <a:r>
              <a:rPr lang="en-US" dirty="0" smtClean="0"/>
              <a:t> field has field components given by</a:t>
            </a:r>
            <a:endParaRPr lang="en-US" dirty="0"/>
          </a:p>
        </p:txBody>
      </p:sp>
      <p:pic>
        <p:nvPicPr>
          <p:cNvPr id="5" name="Picture 4"/>
          <p:cNvPicPr>
            <a:picLocks noChangeAspect="1"/>
          </p:cNvPicPr>
          <p:nvPr/>
        </p:nvPicPr>
        <p:blipFill>
          <a:blip r:embed="rId2"/>
          <a:stretch>
            <a:fillRect/>
          </a:stretch>
        </p:blipFill>
        <p:spPr>
          <a:xfrm>
            <a:off x="1979712" y="1196752"/>
            <a:ext cx="1379736" cy="304617"/>
          </a:xfrm>
          <a:prstGeom prst="rect">
            <a:avLst/>
          </a:prstGeom>
        </p:spPr>
      </p:pic>
      <p:pic>
        <p:nvPicPr>
          <p:cNvPr id="6" name="Picture 5"/>
          <p:cNvPicPr>
            <a:picLocks noChangeAspect="1"/>
          </p:cNvPicPr>
          <p:nvPr/>
        </p:nvPicPr>
        <p:blipFill>
          <a:blip r:embed="rId3"/>
          <a:stretch>
            <a:fillRect/>
          </a:stretch>
        </p:blipFill>
        <p:spPr>
          <a:xfrm>
            <a:off x="4139952" y="980728"/>
            <a:ext cx="2416696" cy="686561"/>
          </a:xfrm>
          <a:prstGeom prst="rect">
            <a:avLst/>
          </a:prstGeom>
        </p:spPr>
      </p:pic>
      <p:pic>
        <p:nvPicPr>
          <p:cNvPr id="7" name="Picture 6"/>
          <p:cNvPicPr>
            <a:picLocks noChangeAspect="1"/>
          </p:cNvPicPr>
          <p:nvPr/>
        </p:nvPicPr>
        <p:blipFill>
          <a:blip r:embed="rId4"/>
          <a:stretch>
            <a:fillRect/>
          </a:stretch>
        </p:blipFill>
        <p:spPr>
          <a:xfrm>
            <a:off x="3337062" y="1916832"/>
            <a:ext cx="1234938" cy="641526"/>
          </a:xfrm>
          <a:prstGeom prst="rect">
            <a:avLst/>
          </a:prstGeom>
        </p:spPr>
      </p:pic>
      <p:sp>
        <p:nvSpPr>
          <p:cNvPr id="8" name="TextBox 7"/>
          <p:cNvSpPr txBox="1"/>
          <p:nvPr/>
        </p:nvSpPr>
        <p:spPr>
          <a:xfrm>
            <a:off x="323528" y="2556192"/>
            <a:ext cx="7704856" cy="830997"/>
          </a:xfrm>
          <a:prstGeom prst="rect">
            <a:avLst/>
          </a:prstGeom>
          <a:noFill/>
        </p:spPr>
        <p:txBody>
          <a:bodyPr wrap="square" rtlCol="0">
            <a:spAutoFit/>
          </a:bodyPr>
          <a:lstStyle/>
          <a:p>
            <a:r>
              <a:rPr lang="en-US" sz="1600" dirty="0" smtClean="0"/>
              <a:t>Note the field is quadratic in x and y, and also (for the first time) we see products of x and y in our equations. A </a:t>
            </a:r>
            <a:r>
              <a:rPr lang="en-US" sz="1600" dirty="0" err="1" smtClean="0"/>
              <a:t>sextupole</a:t>
            </a:r>
            <a:r>
              <a:rPr lang="en-US" sz="1600" dirty="0" smtClean="0"/>
              <a:t> couples the beam planes!</a:t>
            </a:r>
          </a:p>
          <a:p>
            <a:r>
              <a:rPr lang="en-US" sz="1600" dirty="0" smtClean="0"/>
              <a:t>An off-momentum particle passing through the </a:t>
            </a:r>
            <a:r>
              <a:rPr lang="en-US" sz="1600" dirty="0" err="1" smtClean="0"/>
              <a:t>sextupole</a:t>
            </a:r>
            <a:r>
              <a:rPr lang="en-US" sz="1600" dirty="0" smtClean="0"/>
              <a:t> has displacement</a:t>
            </a:r>
            <a:endParaRPr lang="en-US" sz="1600" dirty="0"/>
          </a:p>
        </p:txBody>
      </p:sp>
      <p:pic>
        <p:nvPicPr>
          <p:cNvPr id="9" name="Picture 8"/>
          <p:cNvPicPr>
            <a:picLocks noChangeAspect="1"/>
          </p:cNvPicPr>
          <p:nvPr/>
        </p:nvPicPr>
        <p:blipFill>
          <a:blip r:embed="rId5"/>
          <a:stretch>
            <a:fillRect/>
          </a:stretch>
        </p:blipFill>
        <p:spPr>
          <a:xfrm>
            <a:off x="2555776" y="3461004"/>
            <a:ext cx="3394720" cy="377191"/>
          </a:xfrm>
          <a:prstGeom prst="rect">
            <a:avLst/>
          </a:prstGeom>
        </p:spPr>
      </p:pic>
      <p:pic>
        <p:nvPicPr>
          <p:cNvPr id="10" name="Picture 9"/>
          <p:cNvPicPr>
            <a:picLocks noChangeAspect="1"/>
          </p:cNvPicPr>
          <p:nvPr/>
        </p:nvPicPr>
        <p:blipFill>
          <a:blip r:embed="rId6"/>
          <a:stretch>
            <a:fillRect/>
          </a:stretch>
        </p:blipFill>
        <p:spPr>
          <a:xfrm>
            <a:off x="1475656" y="4142959"/>
            <a:ext cx="5887492" cy="366161"/>
          </a:xfrm>
          <a:prstGeom prst="rect">
            <a:avLst/>
          </a:prstGeom>
        </p:spPr>
      </p:pic>
      <p:pic>
        <p:nvPicPr>
          <p:cNvPr id="12" name="Picture 11"/>
          <p:cNvPicPr>
            <a:picLocks noChangeAspect="1"/>
          </p:cNvPicPr>
          <p:nvPr/>
        </p:nvPicPr>
        <p:blipFill>
          <a:blip r:embed="rId7"/>
          <a:stretch>
            <a:fillRect/>
          </a:stretch>
        </p:blipFill>
        <p:spPr>
          <a:xfrm>
            <a:off x="1403648" y="4437112"/>
            <a:ext cx="5472608" cy="705233"/>
          </a:xfrm>
          <a:prstGeom prst="rect">
            <a:avLst/>
          </a:prstGeom>
        </p:spPr>
      </p:pic>
      <p:pic>
        <p:nvPicPr>
          <p:cNvPr id="13" name="Picture 12"/>
          <p:cNvPicPr>
            <a:picLocks noChangeAspect="1"/>
          </p:cNvPicPr>
          <p:nvPr/>
        </p:nvPicPr>
        <p:blipFill>
          <a:blip r:embed="rId8"/>
          <a:stretch>
            <a:fillRect/>
          </a:stretch>
        </p:blipFill>
        <p:spPr>
          <a:xfrm>
            <a:off x="1979712" y="5517232"/>
            <a:ext cx="4363864" cy="366961"/>
          </a:xfrm>
          <a:prstGeom prst="rect">
            <a:avLst/>
          </a:prstGeom>
        </p:spPr>
      </p:pic>
      <p:sp>
        <p:nvSpPr>
          <p:cNvPr id="14" name="Content Placeholder 3"/>
          <p:cNvSpPr txBox="1">
            <a:spLocks/>
          </p:cNvSpPr>
          <p:nvPr/>
        </p:nvSpPr>
        <p:spPr>
          <a:xfrm>
            <a:off x="323528" y="1556792"/>
            <a:ext cx="8077200" cy="482396"/>
          </a:xfrm>
          <a:prstGeom prst="rect">
            <a:avLst/>
          </a:prstGeom>
        </p:spPr>
        <p:txBody>
          <a:bodyPr vert="horz">
            <a:normAutofit/>
          </a:bodyPr>
          <a:lstStyle>
            <a:lvl1pPr marL="0" marR="0" indent="0" algn="l" rtl="0" eaLnBrk="1" latinLnBrk="0" hangingPunct="1">
              <a:spcBef>
                <a:spcPct val="20000"/>
              </a:spcBef>
              <a:buFontTx/>
              <a:buNone/>
              <a:defRPr sz="1600">
                <a:solidFill>
                  <a:schemeClr val="tx1"/>
                </a:solidFill>
                <a:latin typeface="+mn-lt"/>
                <a:ea typeface="+mn-ea"/>
                <a:cs typeface="+mn-cs"/>
              </a:defRPr>
            </a:lvl1pPr>
            <a:lvl2pPr marL="742950" indent="-285750" algn="l" rtl="0" eaLnBrk="1" latinLnBrk="0" hangingPunct="1">
              <a:spcBef>
                <a:spcPct val="20000"/>
              </a:spcBef>
              <a:buFontTx/>
              <a:buNone/>
              <a:defRPr sz="1600">
                <a:solidFill>
                  <a:schemeClr val="tx1"/>
                </a:solidFill>
                <a:latin typeface="+mn-lt"/>
                <a:ea typeface="+mn-ea"/>
                <a:cs typeface="+mn-cs"/>
              </a:defRPr>
            </a:lvl2pPr>
            <a:lvl3pPr marL="1143000" indent="-228600" algn="l" rtl="0" eaLnBrk="1" latinLnBrk="0" hangingPunct="1">
              <a:spcBef>
                <a:spcPct val="20000"/>
              </a:spcBef>
              <a:buFontTx/>
              <a:buNone/>
              <a:defRPr sz="1400">
                <a:solidFill>
                  <a:schemeClr val="tx1"/>
                </a:solidFill>
                <a:latin typeface="+mn-lt"/>
                <a:ea typeface="+mn-ea"/>
                <a:cs typeface="+mn-cs"/>
              </a:defRPr>
            </a:lvl3pPr>
            <a:lvl4pPr marL="1600200" indent="-228600" algn="l" rtl="0" eaLnBrk="1" latinLnBrk="0" hangingPunct="1">
              <a:spcBef>
                <a:spcPct val="20000"/>
              </a:spcBef>
              <a:buFontTx/>
              <a:buNone/>
              <a:defRPr sz="1100">
                <a:solidFill>
                  <a:schemeClr val="tx1"/>
                </a:solidFill>
                <a:latin typeface="+mn-lt"/>
                <a:ea typeface="+mn-ea"/>
                <a:cs typeface="+mn-cs"/>
              </a:defRPr>
            </a:lvl4pPr>
            <a:lvl5pPr marL="2057400" indent="-228600" algn="l" rtl="0" eaLnBrk="1" latinLnBrk="0" hangingPunct="1">
              <a:spcBef>
                <a:spcPct val="20000"/>
              </a:spcBef>
              <a:buFontTx/>
              <a:buNone/>
              <a:defRPr sz="11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a:lstStyle>
          <a:p>
            <a:r>
              <a:rPr lang="en-US" dirty="0" smtClean="0"/>
              <a:t>Where we define the </a:t>
            </a:r>
            <a:r>
              <a:rPr lang="en-US" dirty="0" err="1" smtClean="0"/>
              <a:t>sexupole</a:t>
            </a:r>
            <a:r>
              <a:rPr lang="en-US" dirty="0" smtClean="0"/>
              <a:t> strength by</a:t>
            </a:r>
            <a:endParaRPr lang="en-US" dirty="0"/>
          </a:p>
        </p:txBody>
      </p:sp>
      <p:sp>
        <p:nvSpPr>
          <p:cNvPr id="15" name="TextBox 14"/>
          <p:cNvSpPr txBox="1"/>
          <p:nvPr/>
        </p:nvSpPr>
        <p:spPr>
          <a:xfrm>
            <a:off x="323528" y="3789040"/>
            <a:ext cx="7704856" cy="338554"/>
          </a:xfrm>
          <a:prstGeom prst="rect">
            <a:avLst/>
          </a:prstGeom>
          <a:noFill/>
        </p:spPr>
        <p:txBody>
          <a:bodyPr wrap="square" rtlCol="0">
            <a:spAutoFit/>
          </a:bodyPr>
          <a:lstStyle/>
          <a:p>
            <a:r>
              <a:rPr lang="en-US" sz="1600" dirty="0" smtClean="0"/>
              <a:t>And so the fields seen by the particle are found by substitution</a:t>
            </a:r>
            <a:endParaRPr lang="en-US" sz="1600" dirty="0"/>
          </a:p>
        </p:txBody>
      </p:sp>
      <p:sp>
        <p:nvSpPr>
          <p:cNvPr id="16" name="TextBox 15"/>
          <p:cNvSpPr txBox="1"/>
          <p:nvPr/>
        </p:nvSpPr>
        <p:spPr>
          <a:xfrm>
            <a:off x="467544" y="5157192"/>
            <a:ext cx="7704856" cy="338554"/>
          </a:xfrm>
          <a:prstGeom prst="rect">
            <a:avLst/>
          </a:prstGeom>
          <a:noFill/>
        </p:spPr>
        <p:txBody>
          <a:bodyPr wrap="square" rtlCol="0">
            <a:spAutoFit/>
          </a:bodyPr>
          <a:lstStyle/>
          <a:p>
            <a:r>
              <a:rPr lang="en-US" sz="1600" dirty="0" smtClean="0"/>
              <a:t>There are many terms here, some helpful and some harmful. The helpful ones for us are</a:t>
            </a:r>
            <a:endParaRPr lang="en-US" sz="1600" dirty="0"/>
          </a:p>
        </p:txBody>
      </p:sp>
      <p:sp>
        <p:nvSpPr>
          <p:cNvPr id="17" name="TextBox 16"/>
          <p:cNvSpPr txBox="1"/>
          <p:nvPr/>
        </p:nvSpPr>
        <p:spPr>
          <a:xfrm>
            <a:off x="323528" y="5949280"/>
            <a:ext cx="7704856" cy="830997"/>
          </a:xfrm>
          <a:prstGeom prst="rect">
            <a:avLst/>
          </a:prstGeom>
          <a:noFill/>
        </p:spPr>
        <p:txBody>
          <a:bodyPr wrap="square" rtlCol="0">
            <a:spAutoFit/>
          </a:bodyPr>
          <a:lstStyle/>
          <a:p>
            <a:r>
              <a:rPr lang="en-US" sz="1600" dirty="0" smtClean="0"/>
              <a:t>The horizontal dispersion function has made each </a:t>
            </a:r>
            <a:r>
              <a:rPr lang="en-US" sz="1600" dirty="0" err="1" smtClean="0"/>
              <a:t>sextupole</a:t>
            </a:r>
            <a:r>
              <a:rPr lang="en-US" sz="1600" dirty="0" smtClean="0"/>
              <a:t> into a quadrupole with an effective gradient </a:t>
            </a:r>
            <a:r>
              <a:rPr lang="en-US" sz="1600" dirty="0" err="1" smtClean="0"/>
              <a:t>SD.delta</a:t>
            </a:r>
            <a:r>
              <a:rPr lang="en-US" sz="1600" dirty="0" smtClean="0"/>
              <a:t>. We can use these to cancel the natural chromaticity in the lattice and cancel the chromatic tune shift.</a:t>
            </a:r>
            <a:endParaRPr lang="en-US" sz="1600" dirty="0"/>
          </a:p>
        </p:txBody>
      </p:sp>
    </p:spTree>
    <p:extLst>
      <p:ext uri="{BB962C8B-B14F-4D97-AF65-F5344CB8AC3E}">
        <p14:creationId xmlns:p14="http://schemas.microsoft.com/office/powerpoint/2010/main" val="54467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The dynamics in a FODO cell</a:t>
            </a:r>
            <a:endParaRPr lang="en-US" dirty="0"/>
          </a:p>
        </p:txBody>
      </p:sp>
      <p:sp>
        <p:nvSpPr>
          <p:cNvPr id="4" name="Content Placeholder 3"/>
          <p:cNvSpPr>
            <a:spLocks noGrp="1"/>
          </p:cNvSpPr>
          <p:nvPr>
            <p:ph sz="quarter" idx="15"/>
          </p:nvPr>
        </p:nvSpPr>
        <p:spPr>
          <a:xfrm>
            <a:off x="304800" y="714356"/>
            <a:ext cx="8077200" cy="2066572"/>
          </a:xfrm>
        </p:spPr>
        <p:txBody>
          <a:bodyPr/>
          <a:lstStyle/>
          <a:p>
            <a:r>
              <a:rPr lang="en-US" dirty="0" smtClean="0"/>
              <a:t>To understand the beam dynamics in a FODO cell we need to compute the one period map.</a:t>
            </a:r>
          </a:p>
          <a:p>
            <a:endParaRPr lang="en-US" dirty="0"/>
          </a:p>
          <a:p>
            <a:r>
              <a:rPr lang="en-US" dirty="0" smtClean="0"/>
              <a:t>To do this we simply multiple the matrices of the components of the cell together, conventionally starting in the middle of one of the quadrupoles, which means we start and end with a quadrupole matrix of half strength</a:t>
            </a:r>
          </a:p>
          <a:p>
            <a:endParaRPr lang="en-US" dirty="0"/>
          </a:p>
          <a:p>
            <a:r>
              <a:rPr lang="en-US" dirty="0" smtClean="0"/>
              <a:t>Recall </a:t>
            </a:r>
            <a:endParaRPr lang="en-US" dirty="0"/>
          </a:p>
        </p:txBody>
      </p:sp>
      <p:pic>
        <p:nvPicPr>
          <p:cNvPr id="5" name="Picture 4"/>
          <p:cNvPicPr>
            <a:picLocks noChangeAspect="1"/>
          </p:cNvPicPr>
          <p:nvPr/>
        </p:nvPicPr>
        <p:blipFill>
          <a:blip r:embed="rId2"/>
          <a:stretch>
            <a:fillRect/>
          </a:stretch>
        </p:blipFill>
        <p:spPr>
          <a:xfrm>
            <a:off x="1331640" y="2348880"/>
            <a:ext cx="5112568" cy="722788"/>
          </a:xfrm>
          <a:prstGeom prst="rect">
            <a:avLst/>
          </a:prstGeom>
        </p:spPr>
      </p:pic>
      <p:pic>
        <p:nvPicPr>
          <p:cNvPr id="6" name="Picture 5"/>
          <p:cNvPicPr>
            <a:picLocks noChangeAspect="1"/>
          </p:cNvPicPr>
          <p:nvPr/>
        </p:nvPicPr>
        <p:blipFill>
          <a:blip r:embed="rId3"/>
          <a:stretch>
            <a:fillRect/>
          </a:stretch>
        </p:blipFill>
        <p:spPr>
          <a:xfrm>
            <a:off x="1259632" y="3140968"/>
            <a:ext cx="6465544" cy="742850"/>
          </a:xfrm>
          <a:prstGeom prst="rect">
            <a:avLst/>
          </a:prstGeom>
        </p:spPr>
      </p:pic>
      <p:pic>
        <p:nvPicPr>
          <p:cNvPr id="7" name="Picture 6"/>
          <p:cNvPicPr>
            <a:picLocks noChangeAspect="1"/>
          </p:cNvPicPr>
          <p:nvPr/>
        </p:nvPicPr>
        <p:blipFill>
          <a:blip r:embed="rId4"/>
          <a:stretch>
            <a:fillRect/>
          </a:stretch>
        </p:blipFill>
        <p:spPr>
          <a:xfrm>
            <a:off x="1763688" y="4221088"/>
            <a:ext cx="2232248" cy="649517"/>
          </a:xfrm>
          <a:prstGeom prst="rect">
            <a:avLst/>
          </a:prstGeom>
        </p:spPr>
      </p:pic>
      <p:pic>
        <p:nvPicPr>
          <p:cNvPr id="8" name="Picture 7"/>
          <p:cNvPicPr>
            <a:picLocks noChangeAspect="1"/>
          </p:cNvPicPr>
          <p:nvPr/>
        </p:nvPicPr>
        <p:blipFill>
          <a:blip r:embed="rId5"/>
          <a:stretch>
            <a:fillRect/>
          </a:stretch>
        </p:blipFill>
        <p:spPr>
          <a:xfrm>
            <a:off x="827584" y="5746972"/>
            <a:ext cx="6984776" cy="332608"/>
          </a:xfrm>
          <a:prstGeom prst="rect">
            <a:avLst/>
          </a:prstGeom>
        </p:spPr>
      </p:pic>
      <p:sp>
        <p:nvSpPr>
          <p:cNvPr id="9" name="TextBox 8"/>
          <p:cNvSpPr txBox="1"/>
          <p:nvPr/>
        </p:nvSpPr>
        <p:spPr>
          <a:xfrm>
            <a:off x="323528" y="5229200"/>
            <a:ext cx="4317333" cy="369332"/>
          </a:xfrm>
          <a:prstGeom prst="rect">
            <a:avLst/>
          </a:prstGeom>
          <a:noFill/>
        </p:spPr>
        <p:txBody>
          <a:bodyPr wrap="none" rtlCol="0">
            <a:spAutoFit/>
          </a:bodyPr>
          <a:lstStyle/>
          <a:p>
            <a:r>
              <a:rPr lang="en-US" dirty="0" smtClean="0"/>
              <a:t>And we multiply these matrices in sequence</a:t>
            </a:r>
            <a:endParaRPr lang="en-US" dirty="0"/>
          </a:p>
        </p:txBody>
      </p:sp>
      <p:sp>
        <p:nvSpPr>
          <p:cNvPr id="10" name="TextBox 9"/>
          <p:cNvSpPr txBox="1"/>
          <p:nvPr/>
        </p:nvSpPr>
        <p:spPr>
          <a:xfrm>
            <a:off x="6588224" y="4581128"/>
            <a:ext cx="2304256" cy="369332"/>
          </a:xfrm>
          <a:prstGeom prst="rect">
            <a:avLst/>
          </a:prstGeom>
          <a:noFill/>
        </p:spPr>
        <p:txBody>
          <a:bodyPr wrap="square" rtlCol="0">
            <a:spAutoFit/>
          </a:bodyPr>
          <a:lstStyle/>
          <a:p>
            <a:r>
              <a:rPr lang="en-US" dirty="0" smtClean="0"/>
              <a:t>First element!</a:t>
            </a:r>
            <a:endParaRPr lang="en-US" dirty="0"/>
          </a:p>
        </p:txBody>
      </p:sp>
      <p:cxnSp>
        <p:nvCxnSpPr>
          <p:cNvPr id="12" name="Straight Arrow Connector 11"/>
          <p:cNvCxnSpPr/>
          <p:nvPr/>
        </p:nvCxnSpPr>
        <p:spPr>
          <a:xfrm>
            <a:off x="7308304" y="5013176"/>
            <a:ext cx="0" cy="7200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95631947"/>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sz="1600"/>
          </a:p>
        </p:txBody>
      </p:sp>
      <p:sp>
        <p:nvSpPr>
          <p:cNvPr id="3" name="Text Placeholder 2"/>
          <p:cNvSpPr>
            <a:spLocks noGrp="1"/>
          </p:cNvSpPr>
          <p:nvPr>
            <p:ph type="body" sz="quarter" idx="13"/>
          </p:nvPr>
        </p:nvSpPr>
        <p:spPr/>
        <p:txBody>
          <a:bodyPr>
            <a:normAutofit lnSpcReduction="10000"/>
          </a:bodyPr>
          <a:lstStyle/>
          <a:p>
            <a:r>
              <a:rPr lang="en-US" dirty="0" smtClean="0"/>
              <a:t>Sextupoles</a:t>
            </a:r>
            <a:endParaRPr lang="en-US" dirty="0"/>
          </a:p>
        </p:txBody>
      </p:sp>
      <p:sp>
        <p:nvSpPr>
          <p:cNvPr id="4" name="Content Placeholder 3"/>
          <p:cNvSpPr>
            <a:spLocks noGrp="1"/>
          </p:cNvSpPr>
          <p:nvPr>
            <p:ph sz="quarter" idx="15"/>
          </p:nvPr>
        </p:nvSpPr>
        <p:spPr>
          <a:xfrm>
            <a:off x="304800" y="714356"/>
            <a:ext cx="8077200" cy="626412"/>
          </a:xfrm>
        </p:spPr>
        <p:txBody>
          <a:bodyPr/>
          <a:lstStyle/>
          <a:p>
            <a:r>
              <a:rPr lang="en-US" dirty="0" smtClean="0"/>
              <a:t>So the dispersion effectively makes the </a:t>
            </a:r>
            <a:r>
              <a:rPr lang="en-US" dirty="0" err="1" smtClean="0"/>
              <a:t>sextupole</a:t>
            </a:r>
            <a:r>
              <a:rPr lang="en-US" dirty="0" smtClean="0"/>
              <a:t> into a quadrupole with a momentum dependent focusing gradient</a:t>
            </a:r>
            <a:endParaRPr lang="en-US" dirty="0"/>
          </a:p>
        </p:txBody>
      </p:sp>
      <p:pic>
        <p:nvPicPr>
          <p:cNvPr id="5" name="Picture 4"/>
          <p:cNvPicPr>
            <a:picLocks noChangeAspect="1"/>
          </p:cNvPicPr>
          <p:nvPr/>
        </p:nvPicPr>
        <p:blipFill>
          <a:blip r:embed="rId2"/>
          <a:stretch>
            <a:fillRect/>
          </a:stretch>
        </p:blipFill>
        <p:spPr>
          <a:xfrm>
            <a:off x="1979712" y="1484784"/>
            <a:ext cx="4320480" cy="363313"/>
          </a:xfrm>
          <a:prstGeom prst="rect">
            <a:avLst/>
          </a:prstGeom>
        </p:spPr>
      </p:pic>
      <p:sp>
        <p:nvSpPr>
          <p:cNvPr id="6" name="TextBox 5"/>
          <p:cNvSpPr txBox="1"/>
          <p:nvPr/>
        </p:nvSpPr>
        <p:spPr>
          <a:xfrm>
            <a:off x="395536" y="2276872"/>
            <a:ext cx="7992888" cy="1569660"/>
          </a:xfrm>
          <a:prstGeom prst="rect">
            <a:avLst/>
          </a:prstGeom>
          <a:noFill/>
        </p:spPr>
        <p:txBody>
          <a:bodyPr wrap="square" rtlCol="0">
            <a:spAutoFit/>
          </a:bodyPr>
          <a:lstStyle/>
          <a:p>
            <a:r>
              <a:rPr lang="en-US" sz="1600" dirty="0" smtClean="0"/>
              <a:t>This means we can compensate the chromaticity in the ring, and undo the tune shift, by adjusting the sextupoles. </a:t>
            </a:r>
          </a:p>
          <a:p>
            <a:endParaRPr lang="en-US" sz="1600" dirty="0"/>
          </a:p>
          <a:p>
            <a:r>
              <a:rPr lang="en-US" sz="1600" dirty="0" smtClean="0"/>
              <a:t>But it’s not all perfect. Remember we ignored plenty of terms in the fields of the sextupoles……some of the terms are good and fix our chromaticity, but some are bad and introduce non-</a:t>
            </a:r>
            <a:r>
              <a:rPr lang="en-US" sz="1600" dirty="0" err="1" smtClean="0"/>
              <a:t>linearities</a:t>
            </a:r>
            <a:r>
              <a:rPr lang="en-US" sz="1600" dirty="0" smtClean="0"/>
              <a:t> and coupling into our accelerator ring. </a:t>
            </a:r>
            <a:endParaRPr lang="en-US" sz="1600" dirty="0"/>
          </a:p>
        </p:txBody>
      </p:sp>
      <p:pic>
        <p:nvPicPr>
          <p:cNvPr id="9" name="Picture 8" descr="DA.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4005064"/>
            <a:ext cx="2771800" cy="2771800"/>
          </a:xfrm>
          <a:prstGeom prst="rect">
            <a:avLst/>
          </a:prstGeom>
        </p:spPr>
      </p:pic>
      <p:sp>
        <p:nvSpPr>
          <p:cNvPr id="10" name="TextBox 9"/>
          <p:cNvSpPr txBox="1"/>
          <p:nvPr/>
        </p:nvSpPr>
        <p:spPr>
          <a:xfrm>
            <a:off x="3347864" y="4077072"/>
            <a:ext cx="4896544" cy="1815882"/>
          </a:xfrm>
          <a:prstGeom prst="rect">
            <a:avLst/>
          </a:prstGeom>
          <a:noFill/>
        </p:spPr>
        <p:txBody>
          <a:bodyPr wrap="square" rtlCol="0">
            <a:spAutoFit/>
          </a:bodyPr>
          <a:lstStyle/>
          <a:p>
            <a:r>
              <a:rPr lang="en-US" sz="1600" dirty="0" smtClean="0"/>
              <a:t>It is difficult to represent </a:t>
            </a:r>
            <a:r>
              <a:rPr lang="en-US" sz="1600" dirty="0" err="1" smtClean="0"/>
              <a:t>sextupole</a:t>
            </a:r>
            <a:r>
              <a:rPr lang="en-US" sz="1600" dirty="0" smtClean="0"/>
              <a:t> in our linear formalism, and often the best way to understand the impact of </a:t>
            </a:r>
            <a:r>
              <a:rPr lang="en-US" sz="1600" dirty="0" err="1" smtClean="0"/>
              <a:t>sextupole</a:t>
            </a:r>
            <a:r>
              <a:rPr lang="en-US" sz="1600" dirty="0" smtClean="0"/>
              <a:t> fields is to track particles with matrices, and stopping to be more careful every time a </a:t>
            </a:r>
            <a:r>
              <a:rPr lang="en-US" sz="1600" dirty="0" err="1" smtClean="0"/>
              <a:t>sextupole</a:t>
            </a:r>
            <a:r>
              <a:rPr lang="en-US" sz="1600" dirty="0" smtClean="0"/>
              <a:t> is encountered. This leads to the study of a machine’s dynamic aperture, or what amplitude of particle can survive or many turns.</a:t>
            </a:r>
            <a:endParaRPr lang="en-US" sz="1600" dirty="0"/>
          </a:p>
        </p:txBody>
      </p:sp>
    </p:spTree>
    <p:extLst>
      <p:ext uri="{BB962C8B-B14F-4D97-AF65-F5344CB8AC3E}">
        <p14:creationId xmlns:p14="http://schemas.microsoft.com/office/powerpoint/2010/main" val="200654736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Lattice design (continued)</a:t>
            </a:r>
            <a:endParaRPr lang="en-US" dirty="0"/>
          </a:p>
        </p:txBody>
      </p:sp>
      <p:sp>
        <p:nvSpPr>
          <p:cNvPr id="4" name="Content Placeholder 3"/>
          <p:cNvSpPr>
            <a:spLocks noGrp="1"/>
          </p:cNvSpPr>
          <p:nvPr>
            <p:ph sz="quarter" idx="15"/>
          </p:nvPr>
        </p:nvSpPr>
        <p:spPr>
          <a:xfrm>
            <a:off x="304800" y="714356"/>
            <a:ext cx="8077200" cy="6143644"/>
          </a:xfrm>
        </p:spPr>
        <p:txBody>
          <a:bodyPr>
            <a:normAutofit/>
          </a:bodyPr>
          <a:lstStyle/>
          <a:p>
            <a:r>
              <a:rPr lang="en-US" sz="900" dirty="0" smtClean="0"/>
              <a:t>1) For </a:t>
            </a:r>
            <a:r>
              <a:rPr lang="en-US" sz="900" dirty="0"/>
              <a:t>a modern accelerator, lattice design work usually takes some years to finalize the design parameters. It is an iterative process, involving users, funding, accelerator physics, accelerator subsystems, civil engineering, etc. </a:t>
            </a:r>
          </a:p>
          <a:p>
            <a:r>
              <a:rPr lang="en-US" sz="900" dirty="0" smtClean="0"/>
              <a:t>2) It </a:t>
            </a:r>
            <a:r>
              <a:rPr lang="en-US" sz="900" dirty="0"/>
              <a:t>starts from major parameters such as energy, size, etc. </a:t>
            </a:r>
          </a:p>
          <a:p>
            <a:r>
              <a:rPr lang="en-US" sz="900" dirty="0"/>
              <a:t>3)  Then linear lattice is constructed based on the building blocks. Linear lattice should fulfill accelerator physics criteria and provide global quantities such as circumference, </a:t>
            </a:r>
            <a:r>
              <a:rPr lang="en-US" sz="900" dirty="0" err="1"/>
              <a:t>emittance</a:t>
            </a:r>
            <a:r>
              <a:rPr lang="en-US" sz="900" dirty="0"/>
              <a:t>, </a:t>
            </a:r>
            <a:r>
              <a:rPr lang="en-US" sz="900" dirty="0" err="1"/>
              <a:t>betatron</a:t>
            </a:r>
            <a:r>
              <a:rPr lang="en-US" sz="900" dirty="0"/>
              <a:t> tunes, magnet strengths, and some other machine parameters. </a:t>
            </a:r>
            <a:endParaRPr lang="en-US" sz="900" dirty="0" smtClean="0"/>
          </a:p>
          <a:p>
            <a:r>
              <a:rPr lang="en-US" sz="900" dirty="0" smtClean="0"/>
              <a:t>4) Design </a:t>
            </a:r>
            <a:r>
              <a:rPr lang="en-US" sz="900" dirty="0"/>
              <a:t>codes such as MAD, OPA, BETA, Tracy, Elegant, AT, </a:t>
            </a:r>
            <a:r>
              <a:rPr lang="en-US" sz="900" dirty="0" err="1"/>
              <a:t>BeamOptics</a:t>
            </a:r>
            <a:r>
              <a:rPr lang="en-US" sz="900" dirty="0"/>
              <a:t>,.... are used for the matching of lattice functions and parameters calculations. </a:t>
            </a:r>
          </a:p>
          <a:p>
            <a:r>
              <a:rPr lang="en-US" sz="900" dirty="0"/>
              <a:t>5)  Usually, a design with periodic cells is needed in a circular machine. The cell can be FODO, Double Bend </a:t>
            </a:r>
            <a:r>
              <a:rPr lang="en-US" sz="900" dirty="0" err="1"/>
              <a:t>Achromat</a:t>
            </a:r>
            <a:r>
              <a:rPr lang="en-US" sz="900" dirty="0"/>
              <a:t> (DBA), Triple Bend </a:t>
            </a:r>
            <a:r>
              <a:rPr lang="en-US" sz="900" dirty="0" err="1"/>
              <a:t>Achromat</a:t>
            </a:r>
            <a:r>
              <a:rPr lang="en-US" sz="900" dirty="0"/>
              <a:t> (TBA), Quadruple Bend </a:t>
            </a:r>
            <a:r>
              <a:rPr lang="en-US" sz="900" dirty="0" err="1"/>
              <a:t>Achromat</a:t>
            </a:r>
            <a:r>
              <a:rPr lang="en-US" sz="900" dirty="0"/>
              <a:t> (QBA), or Multi-Bend </a:t>
            </a:r>
            <a:r>
              <a:rPr lang="en-US" sz="900" dirty="0" err="1"/>
              <a:t>Achromat</a:t>
            </a:r>
            <a:r>
              <a:rPr lang="en-US" sz="900" dirty="0"/>
              <a:t> (MBA or </a:t>
            </a:r>
            <a:r>
              <a:rPr lang="en-US" sz="900" dirty="0" err="1"/>
              <a:t>nBA</a:t>
            </a:r>
            <a:r>
              <a:rPr lang="en-US" sz="900" dirty="0"/>
              <a:t>) types. </a:t>
            </a:r>
            <a:endParaRPr lang="en-US" sz="900" dirty="0" smtClean="0"/>
          </a:p>
          <a:p>
            <a:r>
              <a:rPr lang="en-US" sz="900" dirty="0" smtClean="0"/>
              <a:t>6) Combined</a:t>
            </a:r>
            <a:r>
              <a:rPr lang="en-US" sz="900" dirty="0"/>
              <a:t>-function or separated-function magnets are selected. </a:t>
            </a:r>
            <a:endParaRPr lang="en-US" sz="900" dirty="0" smtClean="0"/>
          </a:p>
          <a:p>
            <a:r>
              <a:rPr lang="en-US" sz="900" dirty="0" smtClean="0"/>
              <a:t>7) Maximum </a:t>
            </a:r>
            <a:r>
              <a:rPr lang="en-US" sz="900" dirty="0"/>
              <a:t>magnetic field strengths are constrained. (room- temperature or superconducting magnets, bore radius or chamber profile, etc.) </a:t>
            </a:r>
            <a:endParaRPr lang="en-US" sz="900" dirty="0" smtClean="0"/>
          </a:p>
          <a:p>
            <a:r>
              <a:rPr lang="en-US" sz="900" dirty="0" smtClean="0"/>
              <a:t>8) Matching </a:t>
            </a:r>
            <a:r>
              <a:rPr lang="en-US" sz="900" dirty="0"/>
              <a:t>or insertion sections are matched to get desired machine functions. </a:t>
            </a:r>
            <a:endParaRPr lang="en-US" sz="900" dirty="0" smtClean="0"/>
          </a:p>
          <a:p>
            <a:r>
              <a:rPr lang="en-US" dirty="0" smtClean="0"/>
              <a:t>9) To </a:t>
            </a:r>
            <a:r>
              <a:rPr lang="en-US" dirty="0"/>
              <a:t>get stable solution of the off-momentum particle, we need to put </a:t>
            </a:r>
            <a:r>
              <a:rPr lang="en-US" dirty="0" err="1"/>
              <a:t>sextupole</a:t>
            </a:r>
            <a:r>
              <a:rPr lang="en-US" dirty="0"/>
              <a:t> magnets and RF cavities in the lattice beam line. Such nonlinear elements induce nonlinear beam dynamics and the dynamic acceptances in the transverse and longitudinal planes need to be carefully studied in order to get sufficient acceptances. (for long beam current lifetime and high injection efficiency) </a:t>
            </a:r>
          </a:p>
          <a:p>
            <a:r>
              <a:rPr lang="en-US" dirty="0" smtClean="0"/>
              <a:t>10) </a:t>
            </a:r>
            <a:r>
              <a:rPr lang="en-US" dirty="0"/>
              <a:t> For the modern high performance machines, strong </a:t>
            </a:r>
            <a:r>
              <a:rPr lang="en-US" dirty="0" err="1"/>
              <a:t>sextupole</a:t>
            </a:r>
            <a:r>
              <a:rPr lang="en-US" dirty="0"/>
              <a:t> fields to correct high chromaticity will have large impact on the nonlinear beam dynamics and it is the most challenging and laborious work at this stage. </a:t>
            </a:r>
            <a:endParaRPr lang="en-US" dirty="0" smtClean="0"/>
          </a:p>
          <a:p>
            <a:r>
              <a:rPr lang="en-US" dirty="0" smtClean="0"/>
              <a:t>11) In </a:t>
            </a:r>
            <a:r>
              <a:rPr lang="en-US" dirty="0"/>
              <a:t>the real machine, there are always imperfections in the accelerator elements. So, one need to consider engineering/alignment limitation or errors, vibrations, etc. Correction schemes such as orbit correction, coupling correction, etc., need to be developed. (dipole correctors, skew </a:t>
            </a:r>
            <a:r>
              <a:rPr lang="en-US" dirty="0" err="1"/>
              <a:t>quadrupoles</a:t>
            </a:r>
            <a:r>
              <a:rPr lang="en-US" dirty="0"/>
              <a:t>, beam position monitors, </a:t>
            </a:r>
            <a:r>
              <a:rPr lang="en-US" dirty="0" err="1"/>
              <a:t>etc</a:t>
            </a:r>
            <a:r>
              <a:rPr lang="en-US" dirty="0"/>
              <a:t>)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827840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a:t>Beams of particles and </a:t>
            </a:r>
            <a:r>
              <a:rPr lang="en-US" dirty="0" err="1"/>
              <a:t>emittance</a:t>
            </a:r>
            <a:endParaRPr lang="en-US" dirty="0"/>
          </a:p>
          <a:p>
            <a:endParaRPr lang="en-US" dirty="0"/>
          </a:p>
        </p:txBody>
      </p:sp>
      <p:sp>
        <p:nvSpPr>
          <p:cNvPr id="4" name="Content Placeholder 3"/>
          <p:cNvSpPr>
            <a:spLocks noGrp="1"/>
          </p:cNvSpPr>
          <p:nvPr>
            <p:ph sz="quarter" idx="15"/>
          </p:nvPr>
        </p:nvSpPr>
        <p:spPr/>
        <p:txBody>
          <a:bodyPr/>
          <a:lstStyle/>
          <a:p>
            <a:r>
              <a:rPr lang="en-US" dirty="0" smtClean="0"/>
              <a:t>So far we’ve defined the </a:t>
            </a:r>
            <a:r>
              <a:rPr lang="en-US" dirty="0" err="1" smtClean="0"/>
              <a:t>emittance</a:t>
            </a:r>
            <a:r>
              <a:rPr lang="en-US" dirty="0" smtClean="0"/>
              <a:t> of a particle, which was our constant in the Courant-Snyder analysis. The motion of an individual particle is completely specified by its </a:t>
            </a:r>
            <a:r>
              <a:rPr lang="en-US" dirty="0" err="1" smtClean="0"/>
              <a:t>emittance</a:t>
            </a:r>
            <a:r>
              <a:rPr lang="en-US" dirty="0" smtClean="0"/>
              <a:t> and initial phase. </a:t>
            </a:r>
          </a:p>
          <a:p>
            <a:endParaRPr lang="en-US" dirty="0"/>
          </a:p>
          <a:p>
            <a:r>
              <a:rPr lang="en-US" dirty="0" smtClean="0"/>
              <a:t>Different particles have different </a:t>
            </a:r>
            <a:r>
              <a:rPr lang="en-US" dirty="0" err="1" smtClean="0"/>
              <a:t>emittances</a:t>
            </a:r>
            <a:r>
              <a:rPr lang="en-US" dirty="0" smtClean="0"/>
              <a:t> and initial phases but they all have the same Courant-Snyder functions (how true is this?!)</a:t>
            </a:r>
          </a:p>
          <a:p>
            <a:endParaRPr lang="en-US" dirty="0"/>
          </a:p>
          <a:p>
            <a:r>
              <a:rPr lang="en-US" dirty="0" smtClean="0"/>
              <a:t>For example, the particle with x=x’=0 will have zero </a:t>
            </a:r>
            <a:r>
              <a:rPr lang="en-US" dirty="0" err="1" smtClean="0"/>
              <a:t>emittance</a:t>
            </a:r>
            <a:r>
              <a:rPr lang="en-US" dirty="0" smtClean="0"/>
              <a:t> and always stay at x=x’=0. This is the ideal particle. </a:t>
            </a:r>
          </a:p>
          <a:p>
            <a:endParaRPr lang="en-US" dirty="0"/>
          </a:p>
          <a:p>
            <a:r>
              <a:rPr lang="en-US" dirty="0" smtClean="0"/>
              <a:t>But, we always have more than one particle in our beam and so need to understand how to </a:t>
            </a:r>
            <a:r>
              <a:rPr lang="en-US" dirty="0" err="1" smtClean="0"/>
              <a:t>characterise</a:t>
            </a:r>
            <a:r>
              <a:rPr lang="en-US" dirty="0" smtClean="0"/>
              <a:t> a beam of particles, each with their own </a:t>
            </a:r>
            <a:r>
              <a:rPr lang="en-US" dirty="0" err="1" smtClean="0"/>
              <a:t>emittance</a:t>
            </a:r>
            <a:r>
              <a:rPr lang="en-US" dirty="0" smtClean="0"/>
              <a:t>.</a:t>
            </a:r>
            <a:endParaRPr lang="en-US" dirty="0"/>
          </a:p>
        </p:txBody>
      </p:sp>
    </p:spTree>
    <p:extLst>
      <p:ext uri="{BB962C8B-B14F-4D97-AF65-F5344CB8AC3E}">
        <p14:creationId xmlns:p14="http://schemas.microsoft.com/office/powerpoint/2010/main" val="429026860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Beams of particles and </a:t>
            </a:r>
            <a:r>
              <a:rPr lang="en-US" dirty="0" err="1" smtClean="0"/>
              <a:t>emittance</a:t>
            </a:r>
            <a:endParaRPr lang="en-US" dirty="0"/>
          </a:p>
        </p:txBody>
      </p:sp>
      <p:pic>
        <p:nvPicPr>
          <p:cNvPr id="5" name="Picture 22" descr="emittance"/>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323528" y="2132856"/>
            <a:ext cx="4244975" cy="21224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grpSp>
        <p:nvGrpSpPr>
          <p:cNvPr id="6" name="Group 57"/>
          <p:cNvGrpSpPr>
            <a:grpSpLocks/>
          </p:cNvGrpSpPr>
          <p:nvPr/>
        </p:nvGrpSpPr>
        <p:grpSpPr bwMode="auto">
          <a:xfrm>
            <a:off x="4572000" y="2258938"/>
            <a:ext cx="4156075" cy="1962150"/>
            <a:chOff x="214" y="2424"/>
            <a:chExt cx="2618" cy="1236"/>
          </a:xfrm>
        </p:grpSpPr>
        <p:sp>
          <p:nvSpPr>
            <p:cNvPr id="7" name="AutoShape 26"/>
            <p:cNvSpPr>
              <a:spLocks noChangeArrowheads="1"/>
            </p:cNvSpPr>
            <p:nvPr/>
          </p:nvSpPr>
          <p:spPr bwMode="auto">
            <a:xfrm>
              <a:off x="892" y="3217"/>
              <a:ext cx="56" cy="56"/>
            </a:xfrm>
            <a:prstGeom prst="star24">
              <a:avLst>
                <a:gd name="adj" fmla="val 37500"/>
              </a:avLst>
            </a:prstGeom>
            <a:solidFill>
              <a:srgbClr val="CC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 name="AutoShape 27"/>
            <p:cNvSpPr>
              <a:spLocks noChangeArrowheads="1"/>
            </p:cNvSpPr>
            <p:nvPr/>
          </p:nvSpPr>
          <p:spPr bwMode="auto">
            <a:xfrm>
              <a:off x="377" y="3096"/>
              <a:ext cx="56" cy="56"/>
            </a:xfrm>
            <a:prstGeom prst="star24">
              <a:avLst>
                <a:gd name="adj" fmla="val 37500"/>
              </a:avLst>
            </a:prstGeom>
            <a:solidFill>
              <a:srgbClr val="0033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9" name="AutoShape 28"/>
            <p:cNvSpPr>
              <a:spLocks noChangeArrowheads="1"/>
            </p:cNvSpPr>
            <p:nvPr/>
          </p:nvSpPr>
          <p:spPr bwMode="auto">
            <a:xfrm>
              <a:off x="635" y="3248"/>
              <a:ext cx="56" cy="56"/>
            </a:xfrm>
            <a:prstGeom prst="star24">
              <a:avLst>
                <a:gd name="adj" fmla="val 37500"/>
              </a:avLst>
            </a:prstGeom>
            <a:solidFill>
              <a:srgbClr val="FF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0" name="Line 32"/>
            <p:cNvSpPr>
              <a:spLocks noChangeShapeType="1"/>
            </p:cNvSpPr>
            <p:nvPr/>
          </p:nvSpPr>
          <p:spPr bwMode="auto">
            <a:xfrm flipV="1">
              <a:off x="780" y="2431"/>
              <a:ext cx="0" cy="628"/>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 name="Line 34"/>
            <p:cNvSpPr>
              <a:spLocks noChangeShapeType="1"/>
            </p:cNvSpPr>
            <p:nvPr/>
          </p:nvSpPr>
          <p:spPr bwMode="auto">
            <a:xfrm flipV="1">
              <a:off x="784" y="3052"/>
              <a:ext cx="512" cy="8"/>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grpSp>
          <p:nvGrpSpPr>
            <p:cNvPr id="12" name="Group 39"/>
            <p:cNvGrpSpPr>
              <a:grpSpLocks/>
            </p:cNvGrpSpPr>
            <p:nvPr/>
          </p:nvGrpSpPr>
          <p:grpSpPr bwMode="auto">
            <a:xfrm>
              <a:off x="214" y="2424"/>
              <a:ext cx="2618" cy="1236"/>
              <a:chOff x="262" y="2424"/>
              <a:chExt cx="2618" cy="1236"/>
            </a:xfrm>
          </p:grpSpPr>
          <p:grpSp>
            <p:nvGrpSpPr>
              <p:cNvPr id="13" name="Group 40"/>
              <p:cNvGrpSpPr>
                <a:grpSpLocks/>
              </p:cNvGrpSpPr>
              <p:nvPr/>
            </p:nvGrpSpPr>
            <p:grpSpPr bwMode="auto">
              <a:xfrm>
                <a:off x="262" y="2793"/>
                <a:ext cx="1183" cy="489"/>
                <a:chOff x="206" y="2793"/>
                <a:chExt cx="1183" cy="489"/>
              </a:xfrm>
            </p:grpSpPr>
            <p:sp>
              <p:nvSpPr>
                <p:cNvPr id="26" name="Oval 41"/>
                <p:cNvSpPr>
                  <a:spLocks noChangeArrowheads="1"/>
                </p:cNvSpPr>
                <p:nvPr/>
              </p:nvSpPr>
              <p:spPr bwMode="auto">
                <a:xfrm rot="19200000">
                  <a:off x="206" y="2799"/>
                  <a:ext cx="1183" cy="483"/>
                </a:xfrm>
                <a:prstGeom prst="ellipse">
                  <a:avLst/>
                </a:prstGeom>
                <a:noFill/>
                <a:ln w="1905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7" name="Oval 42"/>
                <p:cNvSpPr>
                  <a:spLocks noChangeAspect="1" noChangeArrowheads="1"/>
                </p:cNvSpPr>
                <p:nvPr/>
              </p:nvSpPr>
              <p:spPr bwMode="auto">
                <a:xfrm rot="19200000">
                  <a:off x="458" y="2922"/>
                  <a:ext cx="662" cy="270"/>
                </a:xfrm>
                <a:prstGeom prst="ellipse">
                  <a:avLst/>
                </a:prstGeom>
                <a:noFill/>
                <a:ln w="1905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8" name="AutoShape 43"/>
                <p:cNvSpPr>
                  <a:spLocks noChangeArrowheads="1"/>
                </p:cNvSpPr>
                <p:nvPr/>
              </p:nvSpPr>
              <p:spPr bwMode="auto">
                <a:xfrm>
                  <a:off x="1234" y="2793"/>
                  <a:ext cx="56" cy="56"/>
                </a:xfrm>
                <a:prstGeom prst="star24">
                  <a:avLst>
                    <a:gd name="adj" fmla="val 37500"/>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9" name="AutoShape 44"/>
                <p:cNvSpPr>
                  <a:spLocks noChangeArrowheads="1"/>
                </p:cNvSpPr>
                <p:nvPr/>
              </p:nvSpPr>
              <p:spPr bwMode="auto">
                <a:xfrm>
                  <a:off x="873" y="2803"/>
                  <a:ext cx="56" cy="56"/>
                </a:xfrm>
                <a:prstGeom prst="star24">
                  <a:avLst>
                    <a:gd name="adj" fmla="val 37500"/>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14" name="Line 45"/>
              <p:cNvSpPr>
                <a:spLocks noChangeShapeType="1"/>
              </p:cNvSpPr>
              <p:nvPr/>
            </p:nvSpPr>
            <p:spPr bwMode="auto">
              <a:xfrm>
                <a:off x="1434" y="2868"/>
                <a:ext cx="45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grpSp>
            <p:nvGrpSpPr>
              <p:cNvPr id="15" name="Group 46"/>
              <p:cNvGrpSpPr>
                <a:grpSpLocks/>
              </p:cNvGrpSpPr>
              <p:nvPr/>
            </p:nvGrpSpPr>
            <p:grpSpPr bwMode="auto">
              <a:xfrm>
                <a:off x="2133" y="2424"/>
                <a:ext cx="747" cy="1236"/>
                <a:chOff x="2077" y="2392"/>
                <a:chExt cx="747" cy="1236"/>
              </a:xfrm>
            </p:grpSpPr>
            <p:grpSp>
              <p:nvGrpSpPr>
                <p:cNvPr id="16" name="Group 47"/>
                <p:cNvGrpSpPr>
                  <a:grpSpLocks/>
                </p:cNvGrpSpPr>
                <p:nvPr/>
              </p:nvGrpSpPr>
              <p:grpSpPr bwMode="auto">
                <a:xfrm>
                  <a:off x="2084" y="2445"/>
                  <a:ext cx="629" cy="1183"/>
                  <a:chOff x="2243" y="1824"/>
                  <a:chExt cx="629" cy="1183"/>
                </a:xfrm>
              </p:grpSpPr>
              <p:sp>
                <p:nvSpPr>
                  <p:cNvPr id="22" name="Oval 48"/>
                  <p:cNvSpPr>
                    <a:spLocks noChangeAspect="1" noChangeArrowheads="1"/>
                  </p:cNvSpPr>
                  <p:nvPr/>
                </p:nvSpPr>
                <p:spPr bwMode="auto">
                  <a:xfrm rot="25260000">
                    <a:off x="1893" y="2174"/>
                    <a:ext cx="1183" cy="483"/>
                  </a:xfrm>
                  <a:prstGeom prst="ellipse">
                    <a:avLst/>
                  </a:prstGeom>
                  <a:noFill/>
                  <a:ln w="1905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 name="Oval 49"/>
                  <p:cNvSpPr>
                    <a:spLocks noChangeAspect="1" noChangeArrowheads="1"/>
                  </p:cNvSpPr>
                  <p:nvPr/>
                </p:nvSpPr>
                <p:spPr bwMode="auto">
                  <a:xfrm rot="25260000">
                    <a:off x="2140" y="2269"/>
                    <a:ext cx="662" cy="270"/>
                  </a:xfrm>
                  <a:prstGeom prst="ellipse">
                    <a:avLst/>
                  </a:prstGeom>
                  <a:noFill/>
                  <a:ln w="1905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 name="AutoShape 50"/>
                  <p:cNvSpPr>
                    <a:spLocks noChangeAspect="1" noChangeArrowheads="1"/>
                  </p:cNvSpPr>
                  <p:nvPr/>
                </p:nvSpPr>
                <p:spPr bwMode="auto">
                  <a:xfrm rot="6060000">
                    <a:off x="2816" y="2794"/>
                    <a:ext cx="56" cy="56"/>
                  </a:xfrm>
                  <a:prstGeom prst="star24">
                    <a:avLst>
                      <a:gd name="adj" fmla="val 37500"/>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5" name="AutoShape 51"/>
                  <p:cNvSpPr>
                    <a:spLocks noChangeAspect="1" noChangeArrowheads="1"/>
                  </p:cNvSpPr>
                  <p:nvPr/>
                </p:nvSpPr>
                <p:spPr bwMode="auto">
                  <a:xfrm rot="6060000">
                    <a:off x="2413" y="2562"/>
                    <a:ext cx="56" cy="56"/>
                  </a:xfrm>
                  <a:prstGeom prst="star24">
                    <a:avLst>
                      <a:gd name="adj" fmla="val 37500"/>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17" name="AutoShape 52"/>
                <p:cNvSpPr>
                  <a:spLocks noChangeArrowheads="1"/>
                </p:cNvSpPr>
                <p:nvPr/>
              </p:nvSpPr>
              <p:spPr bwMode="auto">
                <a:xfrm>
                  <a:off x="2239" y="2732"/>
                  <a:ext cx="56" cy="56"/>
                </a:xfrm>
                <a:prstGeom prst="star24">
                  <a:avLst>
                    <a:gd name="adj" fmla="val 37500"/>
                  </a:avLst>
                </a:prstGeom>
                <a:solidFill>
                  <a:srgbClr val="FF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8" name="AutoShape 53"/>
                <p:cNvSpPr>
                  <a:spLocks noChangeArrowheads="1"/>
                </p:cNvSpPr>
                <p:nvPr/>
              </p:nvSpPr>
              <p:spPr bwMode="auto">
                <a:xfrm>
                  <a:off x="2244" y="3345"/>
                  <a:ext cx="56" cy="56"/>
                </a:xfrm>
                <a:prstGeom prst="star24">
                  <a:avLst>
                    <a:gd name="adj" fmla="val 37500"/>
                  </a:avLst>
                </a:prstGeom>
                <a:solidFill>
                  <a:srgbClr val="CC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 name="AutoShape 54"/>
                <p:cNvSpPr>
                  <a:spLocks noChangeArrowheads="1"/>
                </p:cNvSpPr>
                <p:nvPr/>
              </p:nvSpPr>
              <p:spPr bwMode="auto">
                <a:xfrm>
                  <a:off x="2077" y="2476"/>
                  <a:ext cx="56" cy="56"/>
                </a:xfrm>
                <a:prstGeom prst="star24">
                  <a:avLst>
                    <a:gd name="adj" fmla="val 37500"/>
                  </a:avLst>
                </a:prstGeom>
                <a:solidFill>
                  <a:srgbClr val="0033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 name="Line 55"/>
                <p:cNvSpPr>
                  <a:spLocks noChangeShapeType="1"/>
                </p:cNvSpPr>
                <p:nvPr/>
              </p:nvSpPr>
              <p:spPr bwMode="auto">
                <a:xfrm flipV="1">
                  <a:off x="2316" y="2392"/>
                  <a:ext cx="0" cy="628"/>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1" name="Line 56"/>
                <p:cNvSpPr>
                  <a:spLocks noChangeShapeType="1"/>
                </p:cNvSpPr>
                <p:nvPr/>
              </p:nvSpPr>
              <p:spPr bwMode="auto">
                <a:xfrm flipV="1">
                  <a:off x="2312" y="3016"/>
                  <a:ext cx="512" cy="8"/>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grpSp>
        </p:grpSp>
      </p:grpSp>
      <p:sp>
        <p:nvSpPr>
          <p:cNvPr id="30" name="TextBox 29"/>
          <p:cNvSpPr txBox="1"/>
          <p:nvPr/>
        </p:nvSpPr>
        <p:spPr>
          <a:xfrm>
            <a:off x="395536" y="980728"/>
            <a:ext cx="7992888" cy="584776"/>
          </a:xfrm>
          <a:prstGeom prst="rect">
            <a:avLst/>
          </a:prstGeom>
          <a:noFill/>
        </p:spPr>
        <p:txBody>
          <a:bodyPr wrap="square" rtlCol="0">
            <a:spAutoFit/>
          </a:bodyPr>
          <a:lstStyle/>
          <a:p>
            <a:r>
              <a:rPr lang="en-US" sz="1600" dirty="0" smtClean="0"/>
              <a:t>In general, we have more than one particle in our beam, each with its own value for the emittance (or Courant-</a:t>
            </a:r>
            <a:r>
              <a:rPr lang="en-US" sz="1600" dirty="0" err="1" smtClean="0"/>
              <a:t>Synder</a:t>
            </a:r>
            <a:r>
              <a:rPr lang="en-US" sz="1600" dirty="0" smtClean="0"/>
              <a:t> invariant). </a:t>
            </a:r>
            <a:endParaRPr lang="en-US" sz="1600" dirty="0"/>
          </a:p>
        </p:txBody>
      </p:sp>
      <p:sp>
        <p:nvSpPr>
          <p:cNvPr id="31" name="TextBox 30"/>
          <p:cNvSpPr txBox="1"/>
          <p:nvPr/>
        </p:nvSpPr>
        <p:spPr>
          <a:xfrm>
            <a:off x="395536" y="4509120"/>
            <a:ext cx="7992888" cy="1815882"/>
          </a:xfrm>
          <a:prstGeom prst="rect">
            <a:avLst/>
          </a:prstGeom>
          <a:noFill/>
        </p:spPr>
        <p:txBody>
          <a:bodyPr wrap="square" rtlCol="0">
            <a:spAutoFit/>
          </a:bodyPr>
          <a:lstStyle/>
          <a:p>
            <a:r>
              <a:rPr lang="en-US" sz="1600" dirty="0" smtClean="0"/>
              <a:t>We choose one of the particle’s emittance to represent the emittance of the entire beam.</a:t>
            </a:r>
          </a:p>
          <a:p>
            <a:endParaRPr lang="en-US" sz="1600" dirty="0"/>
          </a:p>
          <a:p>
            <a:r>
              <a:rPr lang="en-US" sz="1600" dirty="0" smtClean="0"/>
              <a:t>For example, </a:t>
            </a:r>
            <a:r>
              <a:rPr lang="en-US" sz="1600" dirty="0" err="1" smtClean="0"/>
              <a:t>characterise</a:t>
            </a:r>
            <a:r>
              <a:rPr lang="en-US" sz="1600" dirty="0" smtClean="0"/>
              <a:t> the beam by the emittance of the particle for which 95% of the beam particles are within the ellipse of this particle.</a:t>
            </a:r>
          </a:p>
          <a:p>
            <a:endParaRPr lang="en-US" sz="1600" dirty="0" smtClean="0"/>
          </a:p>
          <a:p>
            <a:r>
              <a:rPr lang="en-US" sz="1600" dirty="0" smtClean="0"/>
              <a:t>Another useful definition, when dealing with complicated distributions, is the RMS </a:t>
            </a:r>
            <a:r>
              <a:rPr lang="en-US" sz="1600" dirty="0" err="1" smtClean="0"/>
              <a:t>emittance</a:t>
            </a:r>
            <a:r>
              <a:rPr lang="en-US" sz="1600" dirty="0" smtClean="0"/>
              <a:t>, which we find by averaging over the beam distribution</a:t>
            </a:r>
            <a:endParaRPr lang="en-US" sz="1600" dirty="0"/>
          </a:p>
        </p:txBody>
      </p:sp>
      <p:pic>
        <p:nvPicPr>
          <p:cNvPr id="2" name="Picture 1"/>
          <p:cNvPicPr>
            <a:picLocks noChangeAspect="1"/>
          </p:cNvPicPr>
          <p:nvPr/>
        </p:nvPicPr>
        <p:blipFill>
          <a:blip r:embed="rId3"/>
          <a:stretch>
            <a:fillRect/>
          </a:stretch>
        </p:blipFill>
        <p:spPr>
          <a:xfrm>
            <a:off x="2123728" y="6381328"/>
            <a:ext cx="4830936" cy="373570"/>
          </a:xfrm>
          <a:prstGeom prst="rect">
            <a:avLst/>
          </a:prstGeom>
        </p:spPr>
      </p:pic>
    </p:spTree>
    <p:extLst>
      <p:ext uri="{BB962C8B-B14F-4D97-AF65-F5344CB8AC3E}">
        <p14:creationId xmlns:p14="http://schemas.microsoft.com/office/powerpoint/2010/main" val="3545058551"/>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An aside : </a:t>
            </a:r>
            <a:r>
              <a:rPr lang="en-US" dirty="0" err="1" smtClean="0"/>
              <a:t>Louville’s</a:t>
            </a:r>
            <a:r>
              <a:rPr lang="en-US" dirty="0" smtClean="0"/>
              <a:t> theorem</a:t>
            </a:r>
            <a:endParaRPr lang="en-US" dirty="0"/>
          </a:p>
        </p:txBody>
      </p:sp>
      <p:sp>
        <p:nvSpPr>
          <p:cNvPr id="4" name="Content Placeholder 3"/>
          <p:cNvSpPr>
            <a:spLocks noGrp="1"/>
          </p:cNvSpPr>
          <p:nvPr>
            <p:ph sz="quarter" idx="15"/>
          </p:nvPr>
        </p:nvSpPr>
        <p:spPr>
          <a:xfrm>
            <a:off x="395536" y="3861048"/>
            <a:ext cx="8077200" cy="2996952"/>
          </a:xfrm>
        </p:spPr>
        <p:txBody>
          <a:bodyPr>
            <a:normAutofit fontScale="70000" lnSpcReduction="20000"/>
          </a:bodyPr>
          <a:lstStyle/>
          <a:p>
            <a:r>
              <a:rPr lang="en-US" sz="1800" dirty="0" err="1"/>
              <a:t>Liouville’s</a:t>
            </a:r>
            <a:r>
              <a:rPr lang="en-US" sz="1800" dirty="0"/>
              <a:t> theorem </a:t>
            </a:r>
            <a:r>
              <a:rPr lang="en-US" sz="1800" dirty="0" smtClean="0"/>
              <a:t>: the </a:t>
            </a:r>
            <a:r>
              <a:rPr lang="en-US" sz="1800" dirty="0"/>
              <a:t>density of points representing particles in 6-</a:t>
            </a:r>
            <a:r>
              <a:rPr lang="en-US" sz="1800" dirty="0" smtClean="0"/>
              <a:t>D (x</a:t>
            </a:r>
            <a:r>
              <a:rPr lang="en-US" sz="1800" dirty="0"/>
              <a:t>, </a:t>
            </a:r>
            <a:r>
              <a:rPr lang="en-US" sz="1800" dirty="0" smtClean="0"/>
              <a:t>p) </a:t>
            </a:r>
            <a:r>
              <a:rPr lang="en-US" sz="1800" dirty="0"/>
              <a:t>phase space is conserved if any forces conservative and differentiable </a:t>
            </a:r>
            <a:endParaRPr lang="en-US" sz="1800" dirty="0" smtClean="0"/>
          </a:p>
          <a:p>
            <a:endParaRPr lang="en-US" sz="1800" dirty="0" smtClean="0"/>
          </a:p>
          <a:p>
            <a:r>
              <a:rPr lang="en-US" sz="1800" dirty="0"/>
              <a:t>R</a:t>
            </a:r>
            <a:r>
              <a:rPr lang="en-US" sz="1800" dirty="0" smtClean="0"/>
              <a:t>adiation </a:t>
            </a:r>
            <a:r>
              <a:rPr lang="en-US" sz="1800" dirty="0"/>
              <a:t>and dissipation do not satisfy </a:t>
            </a:r>
            <a:r>
              <a:rPr lang="en-US" sz="1800" dirty="0" smtClean="0"/>
              <a:t>this </a:t>
            </a:r>
            <a:r>
              <a:rPr lang="en-US" sz="1800" dirty="0"/>
              <a:t>requirement, but magnetic forces and (Newtonian) gravitational forces do. </a:t>
            </a:r>
          </a:p>
          <a:p>
            <a:endParaRPr lang="en-US" sz="1800" dirty="0" smtClean="0"/>
          </a:p>
          <a:p>
            <a:r>
              <a:rPr lang="en-US" sz="1800" dirty="0" smtClean="0"/>
              <a:t>There must be no </a:t>
            </a:r>
            <a:r>
              <a:rPr lang="en-US" sz="1800" dirty="0"/>
              <a:t>or very slow time dependence in the Hamiltonian system </a:t>
            </a:r>
          </a:p>
          <a:p>
            <a:endParaRPr lang="en-US" sz="1800" dirty="0" smtClean="0"/>
          </a:p>
          <a:p>
            <a:r>
              <a:rPr lang="en-US" sz="1800" dirty="0" smtClean="0"/>
              <a:t>Note: acceleration keeps (</a:t>
            </a:r>
            <a:r>
              <a:rPr lang="en-US" sz="1800" dirty="0" err="1" smtClean="0"/>
              <a:t>x,p</a:t>
            </a:r>
            <a:r>
              <a:rPr lang="en-US" sz="1800" dirty="0" smtClean="0"/>
              <a:t>) phase space constant, but reduces (x, x’) phase space , so there is no violation of </a:t>
            </a:r>
            <a:r>
              <a:rPr lang="en-US" sz="1800" dirty="0" err="1" smtClean="0"/>
              <a:t>Liouville</a:t>
            </a:r>
            <a:r>
              <a:rPr lang="en-US" sz="1800" dirty="0" smtClean="0"/>
              <a:t> theorem </a:t>
            </a:r>
          </a:p>
          <a:p>
            <a:endParaRPr lang="en-US" sz="1800" dirty="0"/>
          </a:p>
          <a:p>
            <a:r>
              <a:rPr lang="en-US" sz="1800" dirty="0" smtClean="0"/>
              <a:t>Transfer maps derived from a Hamiltonian have a mathematical property called </a:t>
            </a:r>
            <a:r>
              <a:rPr lang="en-US" sz="1800" dirty="0" err="1" smtClean="0"/>
              <a:t>symplecticity</a:t>
            </a:r>
            <a:r>
              <a:rPr lang="en-US" sz="1800" dirty="0" smtClean="0"/>
              <a:t>, which is deeply linked to </a:t>
            </a:r>
            <a:r>
              <a:rPr lang="en-US" sz="1800" dirty="0" err="1" smtClean="0"/>
              <a:t>Louville’s</a:t>
            </a:r>
            <a:r>
              <a:rPr lang="en-US" sz="1800" dirty="0" smtClean="0"/>
              <a:t> theorem. But this is beyond this course…</a:t>
            </a:r>
          </a:p>
          <a:p>
            <a:endParaRPr lang="en-US" sz="1800" dirty="0"/>
          </a:p>
          <a:p>
            <a:r>
              <a:rPr lang="en-US" sz="1800" dirty="0" smtClean="0"/>
              <a:t>But </a:t>
            </a:r>
            <a:r>
              <a:rPr lang="en-US" sz="1800" dirty="0" err="1" smtClean="0"/>
              <a:t>sympleciticty</a:t>
            </a:r>
            <a:r>
              <a:rPr lang="en-US" sz="1800" dirty="0" smtClean="0"/>
              <a:t> in 2D phase space is equivalent to </a:t>
            </a:r>
            <a:r>
              <a:rPr lang="en-US" sz="1800" dirty="0" err="1" smtClean="0"/>
              <a:t>det</a:t>
            </a:r>
            <a:r>
              <a:rPr lang="en-US" sz="1800" dirty="0" smtClean="0"/>
              <a:t>(M)=1</a:t>
            </a:r>
          </a:p>
          <a:p>
            <a:endParaRPr lang="en-US" sz="1800" dirty="0"/>
          </a:p>
        </p:txBody>
      </p:sp>
      <p:pic>
        <p:nvPicPr>
          <p:cNvPr id="6" name="Picture 5" descr="Joseph_liouville.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3848" y="836712"/>
            <a:ext cx="2360570" cy="2871440"/>
          </a:xfrm>
          <a:prstGeom prst="rect">
            <a:avLst/>
          </a:prstGeom>
        </p:spPr>
      </p:pic>
    </p:spTree>
    <p:extLst>
      <p:ext uri="{BB962C8B-B14F-4D97-AF65-F5344CB8AC3E}">
        <p14:creationId xmlns:p14="http://schemas.microsoft.com/office/powerpoint/2010/main" val="252122609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endParaRPr lang="en-US" dirty="0"/>
          </a:p>
        </p:txBody>
      </p:sp>
      <p:sp>
        <p:nvSpPr>
          <p:cNvPr id="4" name="Content Placeholder 3"/>
          <p:cNvSpPr>
            <a:spLocks noGrp="1"/>
          </p:cNvSpPr>
          <p:nvPr>
            <p:ph sz="quarter" idx="15"/>
          </p:nvPr>
        </p:nvSpPr>
        <p:spPr>
          <a:xfrm>
            <a:off x="3977208" y="2564904"/>
            <a:ext cx="954832" cy="1202476"/>
          </a:xfrm>
        </p:spPr>
        <p:txBody>
          <a:bodyPr/>
          <a:lstStyle/>
          <a:p>
            <a:r>
              <a:rPr lang="en-US" dirty="0" smtClean="0"/>
              <a:t>The end</a:t>
            </a:r>
            <a:endParaRPr lang="en-US" dirty="0"/>
          </a:p>
        </p:txBody>
      </p:sp>
    </p:spTree>
    <p:extLst>
      <p:ext uri="{BB962C8B-B14F-4D97-AF65-F5344CB8AC3E}">
        <p14:creationId xmlns:p14="http://schemas.microsoft.com/office/powerpoint/2010/main" val="1229565196"/>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What about the bending?</a:t>
            </a:r>
            <a:endParaRPr lang="en-US" dirty="0"/>
          </a:p>
        </p:txBody>
      </p:sp>
      <p:pic>
        <p:nvPicPr>
          <p:cNvPr id="5" name="Picture 4"/>
          <p:cNvPicPr>
            <a:picLocks noChangeAspect="1"/>
          </p:cNvPicPr>
          <p:nvPr/>
        </p:nvPicPr>
        <p:blipFill>
          <a:blip r:embed="rId2"/>
          <a:stretch>
            <a:fillRect/>
          </a:stretch>
        </p:blipFill>
        <p:spPr>
          <a:xfrm>
            <a:off x="394444" y="2708920"/>
            <a:ext cx="5473700" cy="3479800"/>
          </a:xfrm>
          <a:prstGeom prst="rect">
            <a:avLst/>
          </a:prstGeom>
        </p:spPr>
      </p:pic>
      <p:pic>
        <p:nvPicPr>
          <p:cNvPr id="6" name="Picture 5"/>
          <p:cNvPicPr>
            <a:picLocks noChangeAspect="1"/>
          </p:cNvPicPr>
          <p:nvPr/>
        </p:nvPicPr>
        <p:blipFill>
          <a:blip r:embed="rId3"/>
          <a:stretch>
            <a:fillRect/>
          </a:stretch>
        </p:blipFill>
        <p:spPr>
          <a:xfrm>
            <a:off x="6156176" y="2492896"/>
            <a:ext cx="2037374" cy="880740"/>
          </a:xfrm>
          <a:prstGeom prst="rect">
            <a:avLst/>
          </a:prstGeom>
        </p:spPr>
      </p:pic>
      <p:pic>
        <p:nvPicPr>
          <p:cNvPr id="7" name="Picture 6"/>
          <p:cNvPicPr>
            <a:picLocks noChangeAspect="1"/>
          </p:cNvPicPr>
          <p:nvPr/>
        </p:nvPicPr>
        <p:blipFill>
          <a:blip r:embed="rId4"/>
          <a:stretch>
            <a:fillRect/>
          </a:stretch>
        </p:blipFill>
        <p:spPr>
          <a:xfrm>
            <a:off x="6084168" y="3579956"/>
            <a:ext cx="2730252" cy="953943"/>
          </a:xfrm>
          <a:prstGeom prst="rect">
            <a:avLst/>
          </a:prstGeom>
        </p:spPr>
      </p:pic>
      <p:pic>
        <p:nvPicPr>
          <p:cNvPr id="8" name="Picture 7"/>
          <p:cNvPicPr>
            <a:picLocks noChangeAspect="1"/>
          </p:cNvPicPr>
          <p:nvPr/>
        </p:nvPicPr>
        <p:blipFill>
          <a:blip r:embed="rId5"/>
          <a:stretch>
            <a:fillRect/>
          </a:stretch>
        </p:blipFill>
        <p:spPr>
          <a:xfrm>
            <a:off x="6228184" y="5186178"/>
            <a:ext cx="2493144" cy="855698"/>
          </a:xfrm>
          <a:prstGeom prst="rect">
            <a:avLst/>
          </a:prstGeom>
        </p:spPr>
      </p:pic>
      <p:sp>
        <p:nvSpPr>
          <p:cNvPr id="4" name="TextBox 3"/>
          <p:cNvSpPr txBox="1"/>
          <p:nvPr/>
        </p:nvSpPr>
        <p:spPr>
          <a:xfrm>
            <a:off x="467544" y="980728"/>
            <a:ext cx="7848872" cy="830997"/>
          </a:xfrm>
          <a:prstGeom prst="rect">
            <a:avLst/>
          </a:prstGeom>
          <a:noFill/>
        </p:spPr>
        <p:txBody>
          <a:bodyPr wrap="square" rtlCol="0">
            <a:spAutoFit/>
          </a:bodyPr>
          <a:lstStyle/>
          <a:p>
            <a:r>
              <a:rPr lang="en-US" sz="1600" dirty="0" smtClean="0"/>
              <a:t>Our first task to figure out the geometry, and define the curved reference orbit using a layout of dipole magnets. This forms the fundamental footprint of the machine and defines our coordinate system for future analysis.  </a:t>
            </a:r>
            <a:endParaRPr lang="en-US" sz="1600" dirty="0"/>
          </a:p>
        </p:txBody>
      </p:sp>
      <p:cxnSp>
        <p:nvCxnSpPr>
          <p:cNvPr id="10" name="Straight Arrow Connector 9"/>
          <p:cNvCxnSpPr/>
          <p:nvPr/>
        </p:nvCxnSpPr>
        <p:spPr>
          <a:xfrm flipH="1">
            <a:off x="4499992" y="1844824"/>
            <a:ext cx="360040" cy="136815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1" name="Freeform 10"/>
          <p:cNvSpPr/>
          <p:nvPr/>
        </p:nvSpPr>
        <p:spPr>
          <a:xfrm>
            <a:off x="3314700" y="3035300"/>
            <a:ext cx="1397000" cy="495300"/>
          </a:xfrm>
          <a:custGeom>
            <a:avLst/>
            <a:gdLst>
              <a:gd name="connsiteX0" fmla="*/ 1397000 w 1397000"/>
              <a:gd name="connsiteY0" fmla="*/ 203200 h 495300"/>
              <a:gd name="connsiteX1" fmla="*/ 1282700 w 1397000"/>
              <a:gd name="connsiteY1" fmla="*/ 254000 h 495300"/>
              <a:gd name="connsiteX2" fmla="*/ 1193800 w 1397000"/>
              <a:gd name="connsiteY2" fmla="*/ 330200 h 495300"/>
              <a:gd name="connsiteX3" fmla="*/ 1155700 w 1397000"/>
              <a:gd name="connsiteY3" fmla="*/ 342900 h 495300"/>
              <a:gd name="connsiteX4" fmla="*/ 1130300 w 1397000"/>
              <a:gd name="connsiteY4" fmla="*/ 381000 h 495300"/>
              <a:gd name="connsiteX5" fmla="*/ 977900 w 1397000"/>
              <a:gd name="connsiteY5" fmla="*/ 457200 h 495300"/>
              <a:gd name="connsiteX6" fmla="*/ 914400 w 1397000"/>
              <a:gd name="connsiteY6" fmla="*/ 469900 h 495300"/>
              <a:gd name="connsiteX7" fmla="*/ 876300 w 1397000"/>
              <a:gd name="connsiteY7" fmla="*/ 482600 h 495300"/>
              <a:gd name="connsiteX8" fmla="*/ 800100 w 1397000"/>
              <a:gd name="connsiteY8" fmla="*/ 495300 h 495300"/>
              <a:gd name="connsiteX9" fmla="*/ 431800 w 1397000"/>
              <a:gd name="connsiteY9" fmla="*/ 469900 h 495300"/>
              <a:gd name="connsiteX10" fmla="*/ 342900 w 1397000"/>
              <a:gd name="connsiteY10" fmla="*/ 444500 h 495300"/>
              <a:gd name="connsiteX11" fmla="*/ 292100 w 1397000"/>
              <a:gd name="connsiteY11" fmla="*/ 431800 h 495300"/>
              <a:gd name="connsiteX12" fmla="*/ 254000 w 1397000"/>
              <a:gd name="connsiteY12" fmla="*/ 393700 h 495300"/>
              <a:gd name="connsiteX13" fmla="*/ 228600 w 1397000"/>
              <a:gd name="connsiteY13" fmla="*/ 355600 h 495300"/>
              <a:gd name="connsiteX14" fmla="*/ 190500 w 1397000"/>
              <a:gd name="connsiteY14" fmla="*/ 330200 h 495300"/>
              <a:gd name="connsiteX15" fmla="*/ 177800 w 1397000"/>
              <a:gd name="connsiteY15" fmla="*/ 266700 h 495300"/>
              <a:gd name="connsiteX16" fmla="*/ 88900 w 1397000"/>
              <a:gd name="connsiteY16" fmla="*/ 139700 h 495300"/>
              <a:gd name="connsiteX17" fmla="*/ 50800 w 1397000"/>
              <a:gd name="connsiteY17" fmla="*/ 50800 h 495300"/>
              <a:gd name="connsiteX18" fmla="*/ 38100 w 1397000"/>
              <a:gd name="connsiteY18" fmla="*/ 12700 h 495300"/>
              <a:gd name="connsiteX19" fmla="*/ 0 w 1397000"/>
              <a:gd name="connsiteY19" fmla="*/ 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7000" h="495300">
                <a:moveTo>
                  <a:pt x="1397000" y="203200"/>
                </a:moveTo>
                <a:cubicBezTo>
                  <a:pt x="1341623" y="221659"/>
                  <a:pt x="1322952" y="220457"/>
                  <a:pt x="1282700" y="254000"/>
                </a:cubicBezTo>
                <a:cubicBezTo>
                  <a:pt x="1233566" y="294945"/>
                  <a:pt x="1254334" y="295609"/>
                  <a:pt x="1193800" y="330200"/>
                </a:cubicBezTo>
                <a:cubicBezTo>
                  <a:pt x="1182177" y="336842"/>
                  <a:pt x="1168400" y="338667"/>
                  <a:pt x="1155700" y="342900"/>
                </a:cubicBezTo>
                <a:cubicBezTo>
                  <a:pt x="1147233" y="355600"/>
                  <a:pt x="1141787" y="370949"/>
                  <a:pt x="1130300" y="381000"/>
                </a:cubicBezTo>
                <a:cubicBezTo>
                  <a:pt x="1085901" y="419849"/>
                  <a:pt x="1035631" y="445654"/>
                  <a:pt x="977900" y="457200"/>
                </a:cubicBezTo>
                <a:cubicBezTo>
                  <a:pt x="956733" y="461433"/>
                  <a:pt x="935341" y="464665"/>
                  <a:pt x="914400" y="469900"/>
                </a:cubicBezTo>
                <a:cubicBezTo>
                  <a:pt x="901413" y="473147"/>
                  <a:pt x="889368" y="479696"/>
                  <a:pt x="876300" y="482600"/>
                </a:cubicBezTo>
                <a:cubicBezTo>
                  <a:pt x="851163" y="488186"/>
                  <a:pt x="825500" y="491067"/>
                  <a:pt x="800100" y="495300"/>
                </a:cubicBezTo>
                <a:cubicBezTo>
                  <a:pt x="677333" y="486833"/>
                  <a:pt x="554106" y="483490"/>
                  <a:pt x="431800" y="469900"/>
                </a:cubicBezTo>
                <a:cubicBezTo>
                  <a:pt x="401169" y="466497"/>
                  <a:pt x="372633" y="452609"/>
                  <a:pt x="342900" y="444500"/>
                </a:cubicBezTo>
                <a:cubicBezTo>
                  <a:pt x="326061" y="439907"/>
                  <a:pt x="309033" y="436033"/>
                  <a:pt x="292100" y="431800"/>
                </a:cubicBezTo>
                <a:cubicBezTo>
                  <a:pt x="279400" y="419100"/>
                  <a:pt x="265498" y="407498"/>
                  <a:pt x="254000" y="393700"/>
                </a:cubicBezTo>
                <a:cubicBezTo>
                  <a:pt x="244229" y="381974"/>
                  <a:pt x="239393" y="366393"/>
                  <a:pt x="228600" y="355600"/>
                </a:cubicBezTo>
                <a:cubicBezTo>
                  <a:pt x="217807" y="344807"/>
                  <a:pt x="203200" y="338667"/>
                  <a:pt x="190500" y="330200"/>
                </a:cubicBezTo>
                <a:cubicBezTo>
                  <a:pt x="186267" y="309033"/>
                  <a:pt x="186732" y="286351"/>
                  <a:pt x="177800" y="266700"/>
                </a:cubicBezTo>
                <a:cubicBezTo>
                  <a:pt x="165773" y="240240"/>
                  <a:pt x="110291" y="168221"/>
                  <a:pt x="88900" y="139700"/>
                </a:cubicBezTo>
                <a:cubicBezTo>
                  <a:pt x="62469" y="33974"/>
                  <a:pt x="94653" y="138505"/>
                  <a:pt x="50800" y="50800"/>
                </a:cubicBezTo>
                <a:cubicBezTo>
                  <a:pt x="44813" y="38826"/>
                  <a:pt x="47566" y="22166"/>
                  <a:pt x="38100" y="12700"/>
                </a:cubicBezTo>
                <a:cubicBezTo>
                  <a:pt x="28634" y="3234"/>
                  <a:pt x="0" y="0"/>
                  <a:pt x="0" y="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4" name="Straight Arrow Connector 13"/>
          <p:cNvCxnSpPr/>
          <p:nvPr/>
        </p:nvCxnSpPr>
        <p:spPr>
          <a:xfrm flipH="1">
            <a:off x="3491880" y="1844824"/>
            <a:ext cx="1296144" cy="108012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3563888" y="3356992"/>
            <a:ext cx="396225" cy="369332"/>
          </a:xfrm>
          <a:prstGeom prst="rect">
            <a:avLst/>
          </a:prstGeom>
          <a:noFill/>
        </p:spPr>
        <p:txBody>
          <a:bodyPr wrap="none" rtlCol="0">
            <a:spAutoFit/>
          </a:bodyPr>
          <a:lstStyle/>
          <a:p>
            <a:r>
              <a:rPr lang="en-US" dirty="0" smtClean="0">
                <a:solidFill>
                  <a:srgbClr val="FF0000"/>
                </a:solidFill>
              </a:rPr>
              <a:t>ds</a:t>
            </a:r>
            <a:endParaRPr lang="en-US" dirty="0">
              <a:solidFill>
                <a:srgbClr val="FF0000"/>
              </a:solidFill>
            </a:endParaRPr>
          </a:p>
        </p:txBody>
      </p:sp>
      <p:sp>
        <p:nvSpPr>
          <p:cNvPr id="19" name="TextBox 18"/>
          <p:cNvSpPr txBox="1"/>
          <p:nvPr/>
        </p:nvSpPr>
        <p:spPr>
          <a:xfrm>
            <a:off x="3779912" y="2132856"/>
            <a:ext cx="508147" cy="369332"/>
          </a:xfrm>
          <a:prstGeom prst="rect">
            <a:avLst/>
          </a:prstGeom>
          <a:noFill/>
        </p:spPr>
        <p:txBody>
          <a:bodyPr wrap="none" rtlCol="0">
            <a:spAutoFit/>
          </a:bodyPr>
          <a:lstStyle/>
          <a:p>
            <a:r>
              <a:rPr lang="en-US" dirty="0" smtClean="0">
                <a:solidFill>
                  <a:srgbClr val="FF0000"/>
                </a:solidFill>
              </a:rPr>
              <a:t>rho</a:t>
            </a:r>
            <a:endParaRPr lang="en-US" dirty="0">
              <a:solidFill>
                <a:srgbClr val="FF0000"/>
              </a:solidFill>
            </a:endParaRPr>
          </a:p>
        </p:txBody>
      </p:sp>
      <p:sp>
        <p:nvSpPr>
          <p:cNvPr id="20" name="TextBox 19"/>
          <p:cNvSpPr txBox="1"/>
          <p:nvPr/>
        </p:nvSpPr>
        <p:spPr>
          <a:xfrm>
            <a:off x="4355976" y="1988840"/>
            <a:ext cx="686005" cy="369332"/>
          </a:xfrm>
          <a:prstGeom prst="rect">
            <a:avLst/>
          </a:prstGeom>
          <a:noFill/>
        </p:spPr>
        <p:txBody>
          <a:bodyPr wrap="none" rtlCol="0">
            <a:spAutoFit/>
          </a:bodyPr>
          <a:lstStyle/>
          <a:p>
            <a:r>
              <a:rPr lang="en-US" dirty="0" smtClean="0">
                <a:solidFill>
                  <a:srgbClr val="FF0000"/>
                </a:solidFill>
              </a:rPr>
              <a:t>theta</a:t>
            </a:r>
            <a:endParaRPr lang="en-US" dirty="0">
              <a:solidFill>
                <a:srgbClr val="FF0000"/>
              </a:solidFill>
            </a:endParaRPr>
          </a:p>
        </p:txBody>
      </p:sp>
    </p:spTree>
    <p:extLst>
      <p:ext uri="{BB962C8B-B14F-4D97-AF65-F5344CB8AC3E}">
        <p14:creationId xmlns:p14="http://schemas.microsoft.com/office/powerpoint/2010/main" val="2223158772"/>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Beam moments</a:t>
            </a:r>
            <a:endParaRPr lang="en-US" dirty="0"/>
          </a:p>
        </p:txBody>
      </p:sp>
      <p:sp>
        <p:nvSpPr>
          <p:cNvPr id="4" name="Content Placeholder 3"/>
          <p:cNvSpPr>
            <a:spLocks noGrp="1"/>
          </p:cNvSpPr>
          <p:nvPr>
            <p:ph sz="quarter" idx="15"/>
          </p:nvPr>
        </p:nvSpPr>
        <p:spPr>
          <a:xfrm>
            <a:off x="304800" y="714356"/>
            <a:ext cx="8077200" cy="698420"/>
          </a:xfrm>
        </p:spPr>
        <p:txBody>
          <a:bodyPr/>
          <a:lstStyle/>
          <a:p>
            <a:r>
              <a:rPr lang="en-US" dirty="0" smtClean="0"/>
              <a:t>For a complex and non-linear beam distribution, we often work with the moments of the beam distribution</a:t>
            </a:r>
            <a:endParaRPr lang="en-US" dirty="0"/>
          </a:p>
        </p:txBody>
      </p:sp>
      <p:pic>
        <p:nvPicPr>
          <p:cNvPr id="5" name="Picture 4"/>
          <p:cNvPicPr>
            <a:picLocks noChangeAspect="1"/>
          </p:cNvPicPr>
          <p:nvPr/>
        </p:nvPicPr>
        <p:blipFill>
          <a:blip r:embed="rId2"/>
          <a:stretch>
            <a:fillRect/>
          </a:stretch>
        </p:blipFill>
        <p:spPr>
          <a:xfrm>
            <a:off x="0" y="1700808"/>
            <a:ext cx="8432800" cy="1016000"/>
          </a:xfrm>
          <a:prstGeom prst="rect">
            <a:avLst/>
          </a:prstGeom>
        </p:spPr>
      </p:pic>
      <p:pic>
        <p:nvPicPr>
          <p:cNvPr id="6" name="Picture 5"/>
          <p:cNvPicPr>
            <a:picLocks noChangeAspect="1"/>
          </p:cNvPicPr>
          <p:nvPr/>
        </p:nvPicPr>
        <p:blipFill>
          <a:blip r:embed="rId3"/>
          <a:stretch>
            <a:fillRect/>
          </a:stretch>
        </p:blipFill>
        <p:spPr>
          <a:xfrm>
            <a:off x="165100" y="2921000"/>
            <a:ext cx="8801100" cy="1016000"/>
          </a:xfrm>
          <a:prstGeom prst="rect">
            <a:avLst/>
          </a:prstGeom>
        </p:spPr>
      </p:pic>
      <p:pic>
        <p:nvPicPr>
          <p:cNvPr id="7" name="Picture 6"/>
          <p:cNvPicPr>
            <a:picLocks noChangeAspect="1"/>
          </p:cNvPicPr>
          <p:nvPr/>
        </p:nvPicPr>
        <p:blipFill>
          <a:blip r:embed="rId4"/>
          <a:stretch>
            <a:fillRect/>
          </a:stretch>
        </p:blipFill>
        <p:spPr>
          <a:xfrm>
            <a:off x="0" y="4077072"/>
            <a:ext cx="9144000" cy="844711"/>
          </a:xfrm>
          <a:prstGeom prst="rect">
            <a:avLst/>
          </a:prstGeom>
        </p:spPr>
      </p:pic>
      <p:pic>
        <p:nvPicPr>
          <p:cNvPr id="8" name="Picture 7"/>
          <p:cNvPicPr>
            <a:picLocks noChangeAspect="1"/>
          </p:cNvPicPr>
          <p:nvPr/>
        </p:nvPicPr>
        <p:blipFill>
          <a:blip r:embed="rId5"/>
          <a:stretch>
            <a:fillRect/>
          </a:stretch>
        </p:blipFill>
        <p:spPr>
          <a:xfrm>
            <a:off x="1547664" y="4869160"/>
            <a:ext cx="5969000" cy="1016000"/>
          </a:xfrm>
          <a:prstGeom prst="rect">
            <a:avLst/>
          </a:prstGeom>
        </p:spPr>
      </p:pic>
      <p:pic>
        <p:nvPicPr>
          <p:cNvPr id="9" name="Picture 8"/>
          <p:cNvPicPr>
            <a:picLocks noChangeAspect="1"/>
          </p:cNvPicPr>
          <p:nvPr/>
        </p:nvPicPr>
        <p:blipFill>
          <a:blip r:embed="rId6"/>
          <a:stretch>
            <a:fillRect/>
          </a:stretch>
        </p:blipFill>
        <p:spPr>
          <a:xfrm>
            <a:off x="1403648" y="5825108"/>
            <a:ext cx="6235700" cy="1016000"/>
          </a:xfrm>
          <a:prstGeom prst="rect">
            <a:avLst/>
          </a:prstGeom>
        </p:spPr>
      </p:pic>
    </p:spTree>
    <p:extLst>
      <p:ext uri="{BB962C8B-B14F-4D97-AF65-F5344CB8AC3E}">
        <p14:creationId xmlns:p14="http://schemas.microsoft.com/office/powerpoint/2010/main" val="3500263935"/>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dirty="0"/>
          </a:p>
        </p:txBody>
      </p:sp>
      <p:sp>
        <p:nvSpPr>
          <p:cNvPr id="3" name="Text Placeholder 2"/>
          <p:cNvSpPr>
            <a:spLocks noGrp="1"/>
          </p:cNvSpPr>
          <p:nvPr>
            <p:ph type="body" sz="quarter" idx="13"/>
          </p:nvPr>
        </p:nvSpPr>
        <p:spPr/>
        <p:txBody>
          <a:bodyPr>
            <a:normAutofit lnSpcReduction="10000"/>
          </a:bodyPr>
          <a:lstStyle/>
          <a:p>
            <a:r>
              <a:rPr lang="en-US" dirty="0" err="1" smtClean="0"/>
              <a:t>Optimise</a:t>
            </a:r>
            <a:r>
              <a:rPr lang="en-US" dirty="0" smtClean="0"/>
              <a:t> the system</a:t>
            </a:r>
            <a:endParaRPr lang="en-US" dirty="0"/>
          </a:p>
        </p:txBody>
      </p:sp>
      <p:pic>
        <p:nvPicPr>
          <p:cNvPr id="5" name="Picture 4"/>
          <p:cNvPicPr>
            <a:picLocks noChangeAspect="1"/>
          </p:cNvPicPr>
          <p:nvPr/>
        </p:nvPicPr>
        <p:blipFill>
          <a:blip r:embed="rId2"/>
          <a:stretch>
            <a:fillRect/>
          </a:stretch>
        </p:blipFill>
        <p:spPr>
          <a:xfrm>
            <a:off x="2843808" y="1556792"/>
            <a:ext cx="2448272" cy="915441"/>
          </a:xfrm>
          <a:prstGeom prst="rect">
            <a:avLst/>
          </a:prstGeom>
        </p:spPr>
      </p:pic>
      <p:pic>
        <p:nvPicPr>
          <p:cNvPr id="7" name="Picture 6"/>
          <p:cNvPicPr>
            <a:picLocks noChangeAspect="1"/>
          </p:cNvPicPr>
          <p:nvPr/>
        </p:nvPicPr>
        <p:blipFill>
          <a:blip r:embed="rId3"/>
          <a:stretch>
            <a:fillRect/>
          </a:stretch>
        </p:blipFill>
        <p:spPr>
          <a:xfrm>
            <a:off x="5868144" y="3284984"/>
            <a:ext cx="1664188" cy="914276"/>
          </a:xfrm>
          <a:prstGeom prst="rect">
            <a:avLst/>
          </a:prstGeom>
        </p:spPr>
      </p:pic>
      <p:pic>
        <p:nvPicPr>
          <p:cNvPr id="8" name="Picture 7" descr="beta_drift.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4" y="4791546"/>
            <a:ext cx="6848912" cy="2033786"/>
          </a:xfrm>
          <a:prstGeom prst="rect">
            <a:avLst/>
          </a:prstGeom>
        </p:spPr>
      </p:pic>
      <p:pic>
        <p:nvPicPr>
          <p:cNvPr id="4" name="Picture 3"/>
          <p:cNvPicPr>
            <a:picLocks noChangeAspect="1"/>
          </p:cNvPicPr>
          <p:nvPr/>
        </p:nvPicPr>
        <p:blipFill>
          <a:blip r:embed="rId5"/>
          <a:stretch>
            <a:fillRect/>
          </a:stretch>
        </p:blipFill>
        <p:spPr>
          <a:xfrm>
            <a:off x="1331640" y="3284984"/>
            <a:ext cx="2950096" cy="858034"/>
          </a:xfrm>
          <a:prstGeom prst="rect">
            <a:avLst/>
          </a:prstGeom>
        </p:spPr>
      </p:pic>
      <p:sp>
        <p:nvSpPr>
          <p:cNvPr id="6" name="TextBox 5"/>
          <p:cNvSpPr txBox="1"/>
          <p:nvPr/>
        </p:nvSpPr>
        <p:spPr>
          <a:xfrm>
            <a:off x="395536" y="908720"/>
            <a:ext cx="7920880" cy="584776"/>
          </a:xfrm>
          <a:prstGeom prst="rect">
            <a:avLst/>
          </a:prstGeom>
          <a:noFill/>
        </p:spPr>
        <p:txBody>
          <a:bodyPr wrap="square" rtlCol="0">
            <a:spAutoFit/>
          </a:bodyPr>
          <a:lstStyle/>
          <a:p>
            <a:r>
              <a:rPr lang="en-US" sz="1600" dirty="0" smtClean="0"/>
              <a:t>So if we squeeze beta at the symmetry point, we cannot avoid the resulting rapid rise in the function in the surrounding drift. However, we can </a:t>
            </a:r>
            <a:r>
              <a:rPr lang="en-US" sz="1600" dirty="0" err="1" smtClean="0"/>
              <a:t>optimise</a:t>
            </a:r>
            <a:r>
              <a:rPr lang="en-US" sz="1600" dirty="0" smtClean="0"/>
              <a:t>: </a:t>
            </a:r>
            <a:endParaRPr lang="en-US" sz="1600" dirty="0"/>
          </a:p>
        </p:txBody>
      </p:sp>
      <p:sp>
        <p:nvSpPr>
          <p:cNvPr id="9" name="TextBox 8"/>
          <p:cNvSpPr txBox="1"/>
          <p:nvPr/>
        </p:nvSpPr>
        <p:spPr>
          <a:xfrm>
            <a:off x="539552" y="2492896"/>
            <a:ext cx="7920880" cy="338554"/>
          </a:xfrm>
          <a:prstGeom prst="rect">
            <a:avLst/>
          </a:prstGeom>
          <a:noFill/>
        </p:spPr>
        <p:txBody>
          <a:bodyPr wrap="square" rtlCol="0">
            <a:spAutoFit/>
          </a:bodyPr>
          <a:lstStyle/>
          <a:p>
            <a:r>
              <a:rPr lang="en-US" sz="1600" dirty="0" smtClean="0"/>
              <a:t>Let’s find the value of l which </a:t>
            </a:r>
            <a:r>
              <a:rPr lang="en-US" sz="1600" dirty="0" err="1" smtClean="0"/>
              <a:t>minimises</a:t>
            </a:r>
            <a:r>
              <a:rPr lang="en-US" sz="1600" dirty="0" smtClean="0"/>
              <a:t> the maximum beta, for a given beta</a:t>
            </a:r>
            <a:r>
              <a:rPr lang="en-US" sz="1600" baseline="-25000" dirty="0" smtClean="0"/>
              <a:t>0</a:t>
            </a:r>
            <a:endParaRPr lang="en-US" sz="1600" baseline="-25000" dirty="0"/>
          </a:p>
        </p:txBody>
      </p:sp>
      <p:sp>
        <p:nvSpPr>
          <p:cNvPr id="10" name="Right Arrow 9"/>
          <p:cNvSpPr/>
          <p:nvPr/>
        </p:nvSpPr>
        <p:spPr>
          <a:xfrm>
            <a:off x="4644008" y="3429000"/>
            <a:ext cx="978408" cy="4846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611560" y="4365104"/>
            <a:ext cx="6408712" cy="369332"/>
          </a:xfrm>
          <a:prstGeom prst="rect">
            <a:avLst/>
          </a:prstGeom>
          <a:noFill/>
        </p:spPr>
        <p:txBody>
          <a:bodyPr wrap="square" rtlCol="0">
            <a:spAutoFit/>
          </a:bodyPr>
          <a:lstStyle/>
          <a:p>
            <a:r>
              <a:rPr lang="en-US" dirty="0" smtClean="0"/>
              <a:t>So we pick beta_0=l to </a:t>
            </a:r>
            <a:r>
              <a:rPr lang="en-US" dirty="0" err="1" smtClean="0"/>
              <a:t>minimise</a:t>
            </a:r>
            <a:r>
              <a:rPr lang="en-US" dirty="0" smtClean="0"/>
              <a:t> the maximum beta growth.</a:t>
            </a:r>
            <a:endParaRPr lang="en-US" dirty="0"/>
          </a:p>
        </p:txBody>
      </p:sp>
    </p:spTree>
    <p:extLst>
      <p:ext uri="{BB962C8B-B14F-4D97-AF65-F5344CB8AC3E}">
        <p14:creationId xmlns:p14="http://schemas.microsoft.com/office/powerpoint/2010/main" val="2724987123"/>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Measuring the chromaticity</a:t>
            </a:r>
            <a:endParaRPr lang="en-US" dirty="0"/>
          </a:p>
        </p:txBody>
      </p:sp>
      <p:pic>
        <p:nvPicPr>
          <p:cNvPr id="5" name="Content Placeholder 4" descr="tunemeas.tiff"/>
          <p:cNvPicPr>
            <a:picLocks noGrp="1" noChangeAspect="1"/>
          </p:cNvPicPr>
          <p:nvPr>
            <p:ph sz="quarter" idx="15"/>
          </p:nvPr>
        </p:nvPicPr>
        <p:blipFill>
          <a:blip r:embed="rId2">
            <a:extLst>
              <a:ext uri="{28A0092B-C50C-407E-A947-70E740481C1C}">
                <a14:useLocalDpi xmlns:a14="http://schemas.microsoft.com/office/drawing/2010/main" val="0"/>
              </a:ext>
            </a:extLst>
          </a:blip>
          <a:srcRect l="2902" r="2902"/>
          <a:stretch>
            <a:fillRect/>
          </a:stretch>
        </p:blipFill>
        <p:spPr>
          <a:xfrm>
            <a:off x="455240" y="836712"/>
            <a:ext cx="8077200" cy="5534044"/>
          </a:xfrm>
        </p:spPr>
      </p:pic>
    </p:spTree>
    <p:extLst>
      <p:ext uri="{BB962C8B-B14F-4D97-AF65-F5344CB8AC3E}">
        <p14:creationId xmlns:p14="http://schemas.microsoft.com/office/powerpoint/2010/main" val="17183955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The FODO cell</a:t>
            </a:r>
            <a:endParaRPr lang="en-US" dirty="0"/>
          </a:p>
        </p:txBody>
      </p:sp>
      <p:sp>
        <p:nvSpPr>
          <p:cNvPr id="4" name="Content Placeholder 3"/>
          <p:cNvSpPr>
            <a:spLocks noGrp="1"/>
          </p:cNvSpPr>
          <p:nvPr>
            <p:ph sz="quarter" idx="15"/>
          </p:nvPr>
        </p:nvSpPr>
        <p:spPr>
          <a:xfrm>
            <a:off x="304800" y="714356"/>
            <a:ext cx="8077200" cy="1706532"/>
          </a:xfrm>
        </p:spPr>
        <p:txBody>
          <a:bodyPr>
            <a:normAutofit lnSpcReduction="10000"/>
          </a:bodyPr>
          <a:lstStyle/>
          <a:p>
            <a:r>
              <a:rPr lang="en-US" dirty="0" smtClean="0"/>
              <a:t>Let’s be concrete and take some real numbers</a:t>
            </a:r>
          </a:p>
          <a:p>
            <a:r>
              <a:rPr lang="en-US" dirty="0"/>
              <a:t>	</a:t>
            </a:r>
            <a:r>
              <a:rPr lang="en-US" dirty="0" smtClean="0"/>
              <a:t>	</a:t>
            </a:r>
            <a:r>
              <a:rPr lang="en-US" dirty="0"/>
              <a:t>K = +/- 0.54102 m</a:t>
            </a:r>
            <a:r>
              <a:rPr lang="en-US" baseline="30000" dirty="0"/>
              <a:t>-2</a:t>
            </a:r>
          </a:p>
          <a:p>
            <a:r>
              <a:rPr lang="es-ES_tradnl" dirty="0" smtClean="0"/>
              <a:t>		</a:t>
            </a:r>
            <a:r>
              <a:rPr lang="es-ES_tradnl" dirty="0" err="1" smtClean="0"/>
              <a:t>l</a:t>
            </a:r>
            <a:r>
              <a:rPr lang="es-ES_tradnl" baseline="-25000" dirty="0" err="1" smtClean="0"/>
              <a:t>q</a:t>
            </a:r>
            <a:r>
              <a:rPr lang="es-ES_tradnl" dirty="0" smtClean="0"/>
              <a:t> </a:t>
            </a:r>
            <a:r>
              <a:rPr lang="es-ES_tradnl" dirty="0"/>
              <a:t>= 0.5 m</a:t>
            </a:r>
          </a:p>
          <a:p>
            <a:r>
              <a:rPr lang="es-ES_tradnl" dirty="0" smtClean="0"/>
              <a:t>		L </a:t>
            </a:r>
            <a:r>
              <a:rPr lang="es-ES_tradnl" dirty="0"/>
              <a:t>= 2.5 </a:t>
            </a:r>
            <a:r>
              <a:rPr lang="es-ES_tradnl" dirty="0" smtClean="0"/>
              <a:t>m</a:t>
            </a:r>
          </a:p>
          <a:p>
            <a:endParaRPr lang="es-ES_tradnl" dirty="0"/>
          </a:p>
          <a:p>
            <a:r>
              <a:rPr lang="es-ES_tradnl" dirty="0" err="1" smtClean="0"/>
              <a:t>This</a:t>
            </a:r>
            <a:r>
              <a:rPr lang="es-ES_tradnl" dirty="0" smtClean="0"/>
              <a:t> gives, </a:t>
            </a:r>
            <a:r>
              <a:rPr lang="es-ES_tradnl" dirty="0" err="1" smtClean="0"/>
              <a:t>if</a:t>
            </a:r>
            <a:r>
              <a:rPr lang="es-ES_tradnl" dirty="0" smtClean="0"/>
              <a:t> </a:t>
            </a:r>
            <a:r>
              <a:rPr lang="es-ES_tradnl" dirty="0" err="1" smtClean="0"/>
              <a:t>we</a:t>
            </a:r>
            <a:r>
              <a:rPr lang="es-ES_tradnl" dirty="0" smtClean="0"/>
              <a:t> do </a:t>
            </a:r>
            <a:r>
              <a:rPr lang="es-ES_tradnl" dirty="0" err="1" smtClean="0"/>
              <a:t>the</a:t>
            </a:r>
            <a:r>
              <a:rPr lang="es-ES_tradnl" dirty="0" smtClean="0"/>
              <a:t> </a:t>
            </a:r>
            <a:r>
              <a:rPr lang="es-ES_tradnl" dirty="0" err="1" smtClean="0"/>
              <a:t>maths</a:t>
            </a:r>
            <a:endParaRPr lang="en-US" dirty="0"/>
          </a:p>
        </p:txBody>
      </p:sp>
      <p:pic>
        <p:nvPicPr>
          <p:cNvPr id="5" name="Picture 4"/>
          <p:cNvPicPr>
            <a:picLocks noChangeAspect="1"/>
          </p:cNvPicPr>
          <p:nvPr/>
        </p:nvPicPr>
        <p:blipFill>
          <a:blip r:embed="rId2"/>
          <a:stretch>
            <a:fillRect/>
          </a:stretch>
        </p:blipFill>
        <p:spPr>
          <a:xfrm>
            <a:off x="1979713" y="2552458"/>
            <a:ext cx="3816424" cy="699008"/>
          </a:xfrm>
          <a:prstGeom prst="rect">
            <a:avLst/>
          </a:prstGeom>
        </p:spPr>
      </p:pic>
      <p:sp>
        <p:nvSpPr>
          <p:cNvPr id="6" name="TextBox 5"/>
          <p:cNvSpPr txBox="1"/>
          <p:nvPr/>
        </p:nvSpPr>
        <p:spPr>
          <a:xfrm>
            <a:off x="395536" y="3573016"/>
            <a:ext cx="8064896" cy="369332"/>
          </a:xfrm>
          <a:prstGeom prst="rect">
            <a:avLst/>
          </a:prstGeom>
          <a:noFill/>
        </p:spPr>
        <p:txBody>
          <a:bodyPr wrap="square" rtlCol="0">
            <a:spAutoFit/>
          </a:bodyPr>
          <a:lstStyle/>
          <a:p>
            <a:r>
              <a:rPr lang="en-US" dirty="0" smtClean="0"/>
              <a:t>This is the one period map of the FODO cell, and so has the form</a:t>
            </a:r>
            <a:endParaRPr lang="en-US" dirty="0"/>
          </a:p>
        </p:txBody>
      </p:sp>
      <p:pic>
        <p:nvPicPr>
          <p:cNvPr id="7" name="Picture 6"/>
          <p:cNvPicPr>
            <a:picLocks noChangeAspect="1"/>
          </p:cNvPicPr>
          <p:nvPr/>
        </p:nvPicPr>
        <p:blipFill>
          <a:blip r:embed="rId3"/>
          <a:stretch>
            <a:fillRect/>
          </a:stretch>
        </p:blipFill>
        <p:spPr>
          <a:xfrm>
            <a:off x="971600" y="4204602"/>
            <a:ext cx="6840760" cy="736566"/>
          </a:xfrm>
          <a:prstGeom prst="rect">
            <a:avLst/>
          </a:prstGeom>
        </p:spPr>
      </p:pic>
      <p:sp>
        <p:nvSpPr>
          <p:cNvPr id="8" name="TextBox 7"/>
          <p:cNvSpPr txBox="1"/>
          <p:nvPr/>
        </p:nvSpPr>
        <p:spPr>
          <a:xfrm>
            <a:off x="611560" y="5157192"/>
            <a:ext cx="7560840" cy="923330"/>
          </a:xfrm>
          <a:prstGeom prst="rect">
            <a:avLst/>
          </a:prstGeom>
          <a:noFill/>
        </p:spPr>
        <p:txBody>
          <a:bodyPr wrap="square" rtlCol="0">
            <a:spAutoFit/>
          </a:bodyPr>
          <a:lstStyle/>
          <a:p>
            <a:r>
              <a:rPr lang="en-US" dirty="0" smtClean="0"/>
              <a:t>There is lots of information here!</a:t>
            </a:r>
          </a:p>
          <a:p>
            <a:endParaRPr lang="en-US" dirty="0"/>
          </a:p>
          <a:p>
            <a:r>
              <a:rPr lang="en-US" dirty="0" smtClean="0"/>
              <a:t>And, really, we are just doing by hand what an optics code would do…</a:t>
            </a:r>
            <a:endParaRPr lang="en-US" dirty="0"/>
          </a:p>
        </p:txBody>
      </p:sp>
    </p:spTree>
    <p:extLst>
      <p:ext uri="{BB962C8B-B14F-4D97-AF65-F5344CB8AC3E}">
        <p14:creationId xmlns:p14="http://schemas.microsoft.com/office/powerpoint/2010/main" val="4072418166"/>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Tune</a:t>
            </a:r>
            <a:endParaRPr lang="en-US" dirty="0"/>
          </a:p>
        </p:txBody>
      </p:sp>
      <p:pic>
        <p:nvPicPr>
          <p:cNvPr id="6" name="Picture 5"/>
          <p:cNvPicPr>
            <a:picLocks noChangeAspect="1"/>
          </p:cNvPicPr>
          <p:nvPr/>
        </p:nvPicPr>
        <p:blipFill>
          <a:blip r:embed="rId2"/>
          <a:stretch>
            <a:fillRect/>
          </a:stretch>
        </p:blipFill>
        <p:spPr>
          <a:xfrm>
            <a:off x="4788025" y="3356992"/>
            <a:ext cx="4355976" cy="3501008"/>
          </a:xfrm>
          <a:prstGeom prst="rect">
            <a:avLst/>
          </a:prstGeom>
        </p:spPr>
      </p:pic>
      <p:pic>
        <p:nvPicPr>
          <p:cNvPr id="7" name="Picture 6"/>
          <p:cNvPicPr>
            <a:picLocks noChangeAspect="1"/>
          </p:cNvPicPr>
          <p:nvPr/>
        </p:nvPicPr>
        <p:blipFill>
          <a:blip r:embed="rId3"/>
          <a:stretch>
            <a:fillRect/>
          </a:stretch>
        </p:blipFill>
        <p:spPr>
          <a:xfrm>
            <a:off x="323528" y="764704"/>
            <a:ext cx="6624736" cy="2649895"/>
          </a:xfrm>
          <a:prstGeom prst="rect">
            <a:avLst/>
          </a:prstGeom>
        </p:spPr>
      </p:pic>
      <p:sp>
        <p:nvSpPr>
          <p:cNvPr id="8" name="TextBox 7"/>
          <p:cNvSpPr txBox="1"/>
          <p:nvPr/>
        </p:nvSpPr>
        <p:spPr>
          <a:xfrm>
            <a:off x="467544" y="3717032"/>
            <a:ext cx="4032448" cy="2031325"/>
          </a:xfrm>
          <a:prstGeom prst="rect">
            <a:avLst/>
          </a:prstGeom>
          <a:noFill/>
        </p:spPr>
        <p:txBody>
          <a:bodyPr wrap="square" rtlCol="0">
            <a:spAutoFit/>
          </a:bodyPr>
          <a:lstStyle/>
          <a:p>
            <a:r>
              <a:rPr lang="en-US" dirty="0" smtClean="0"/>
              <a:t>Tune is the number of oscillations made per turn</a:t>
            </a:r>
          </a:p>
          <a:p>
            <a:endParaRPr lang="en-US" dirty="0"/>
          </a:p>
          <a:p>
            <a:r>
              <a:rPr lang="en-US" dirty="0" smtClean="0"/>
              <a:t>What is measurable and relevant is the non-integer part of the tune</a:t>
            </a:r>
          </a:p>
          <a:p>
            <a:r>
              <a:rPr lang="en-US" dirty="0"/>
              <a:t>	</a:t>
            </a:r>
            <a:r>
              <a:rPr lang="en-US" dirty="0" smtClean="0"/>
              <a:t>.28 </a:t>
            </a:r>
          </a:p>
          <a:p>
            <a:r>
              <a:rPr lang="en-US" dirty="0"/>
              <a:t>	</a:t>
            </a:r>
            <a:r>
              <a:rPr lang="en-US" dirty="0" smtClean="0"/>
              <a:t>.31</a:t>
            </a:r>
            <a:endParaRPr lang="en-US" dirty="0"/>
          </a:p>
        </p:txBody>
      </p:sp>
    </p:spTree>
    <p:extLst>
      <p:ext uri="{BB962C8B-B14F-4D97-AF65-F5344CB8AC3E}">
        <p14:creationId xmlns:p14="http://schemas.microsoft.com/office/powerpoint/2010/main" val="1306518330"/>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Courant-</a:t>
            </a:r>
            <a:r>
              <a:rPr lang="en-US" dirty="0"/>
              <a:t>S</a:t>
            </a:r>
            <a:r>
              <a:rPr lang="en-US" dirty="0" smtClean="0"/>
              <a:t>nyder parameter evolution in a drift</a:t>
            </a:r>
            <a:endParaRPr lang="en-US" dirty="0"/>
          </a:p>
        </p:txBody>
      </p:sp>
      <p:pic>
        <p:nvPicPr>
          <p:cNvPr id="6" name="Picture 5"/>
          <p:cNvPicPr>
            <a:picLocks noChangeAspect="1"/>
          </p:cNvPicPr>
          <p:nvPr/>
        </p:nvPicPr>
        <p:blipFill>
          <a:blip r:embed="rId2"/>
          <a:stretch>
            <a:fillRect/>
          </a:stretch>
        </p:blipFill>
        <p:spPr>
          <a:xfrm>
            <a:off x="2411760" y="1412776"/>
            <a:ext cx="3096344" cy="900943"/>
          </a:xfrm>
          <a:prstGeom prst="rect">
            <a:avLst/>
          </a:prstGeom>
        </p:spPr>
      </p:pic>
      <p:pic>
        <p:nvPicPr>
          <p:cNvPr id="7" name="Picture 6"/>
          <p:cNvPicPr>
            <a:picLocks noChangeAspect="1"/>
          </p:cNvPicPr>
          <p:nvPr/>
        </p:nvPicPr>
        <p:blipFill>
          <a:blip r:embed="rId3"/>
          <a:stretch>
            <a:fillRect/>
          </a:stretch>
        </p:blipFill>
        <p:spPr>
          <a:xfrm>
            <a:off x="1115616" y="2924944"/>
            <a:ext cx="6264696" cy="341911"/>
          </a:xfrm>
          <a:prstGeom prst="rect">
            <a:avLst/>
          </a:prstGeom>
        </p:spPr>
      </p:pic>
      <p:pic>
        <p:nvPicPr>
          <p:cNvPr id="8" name="Picture 7"/>
          <p:cNvPicPr>
            <a:picLocks noChangeAspect="1"/>
          </p:cNvPicPr>
          <p:nvPr/>
        </p:nvPicPr>
        <p:blipFill>
          <a:blip r:embed="rId4"/>
          <a:stretch>
            <a:fillRect/>
          </a:stretch>
        </p:blipFill>
        <p:spPr>
          <a:xfrm>
            <a:off x="467544" y="4932444"/>
            <a:ext cx="2304256" cy="334980"/>
          </a:xfrm>
          <a:prstGeom prst="rect">
            <a:avLst/>
          </a:prstGeom>
        </p:spPr>
      </p:pic>
      <p:pic>
        <p:nvPicPr>
          <p:cNvPr id="9" name="Picture 8"/>
          <p:cNvPicPr>
            <a:picLocks noChangeAspect="1"/>
          </p:cNvPicPr>
          <p:nvPr/>
        </p:nvPicPr>
        <p:blipFill>
          <a:blip r:embed="rId5"/>
          <a:stretch>
            <a:fillRect/>
          </a:stretch>
        </p:blipFill>
        <p:spPr>
          <a:xfrm>
            <a:off x="467544" y="4222496"/>
            <a:ext cx="3744416" cy="413748"/>
          </a:xfrm>
          <a:prstGeom prst="rect">
            <a:avLst/>
          </a:prstGeom>
        </p:spPr>
      </p:pic>
      <p:pic>
        <p:nvPicPr>
          <p:cNvPr id="10" name="Picture 9"/>
          <p:cNvPicPr>
            <a:picLocks noChangeAspect="1"/>
          </p:cNvPicPr>
          <p:nvPr/>
        </p:nvPicPr>
        <p:blipFill>
          <a:blip r:embed="rId6"/>
          <a:stretch>
            <a:fillRect/>
          </a:stretch>
        </p:blipFill>
        <p:spPr>
          <a:xfrm>
            <a:off x="539552" y="5712420"/>
            <a:ext cx="1460500" cy="317500"/>
          </a:xfrm>
          <a:prstGeom prst="rect">
            <a:avLst/>
          </a:prstGeom>
        </p:spPr>
      </p:pic>
      <p:pic>
        <p:nvPicPr>
          <p:cNvPr id="11" name="Picture 10"/>
          <p:cNvPicPr>
            <a:picLocks noChangeAspect="1"/>
          </p:cNvPicPr>
          <p:nvPr/>
        </p:nvPicPr>
        <p:blipFill>
          <a:blip r:embed="rId7"/>
          <a:stretch>
            <a:fillRect/>
          </a:stretch>
        </p:blipFill>
        <p:spPr>
          <a:xfrm>
            <a:off x="5220072" y="4229845"/>
            <a:ext cx="2736304" cy="412030"/>
          </a:xfrm>
          <a:prstGeom prst="rect">
            <a:avLst/>
          </a:prstGeom>
        </p:spPr>
      </p:pic>
      <p:pic>
        <p:nvPicPr>
          <p:cNvPr id="12" name="Picture 11"/>
          <p:cNvPicPr>
            <a:picLocks noChangeAspect="1"/>
          </p:cNvPicPr>
          <p:nvPr/>
        </p:nvPicPr>
        <p:blipFill>
          <a:blip r:embed="rId8"/>
          <a:stretch>
            <a:fillRect/>
          </a:stretch>
        </p:blipFill>
        <p:spPr>
          <a:xfrm>
            <a:off x="5220072" y="4996491"/>
            <a:ext cx="1584176" cy="376725"/>
          </a:xfrm>
          <a:prstGeom prst="rect">
            <a:avLst/>
          </a:prstGeom>
        </p:spPr>
      </p:pic>
      <p:sp>
        <p:nvSpPr>
          <p:cNvPr id="2" name="TextBox 1"/>
          <p:cNvSpPr txBox="1"/>
          <p:nvPr/>
        </p:nvSpPr>
        <p:spPr>
          <a:xfrm>
            <a:off x="395536" y="908720"/>
            <a:ext cx="7920880" cy="369332"/>
          </a:xfrm>
          <a:prstGeom prst="rect">
            <a:avLst/>
          </a:prstGeom>
          <a:noFill/>
        </p:spPr>
        <p:txBody>
          <a:bodyPr wrap="square" rtlCol="0">
            <a:spAutoFit/>
          </a:bodyPr>
          <a:lstStyle/>
          <a:p>
            <a:r>
              <a:rPr lang="en-US" dirty="0" smtClean="0"/>
              <a:t>In a drift space of length L we have</a:t>
            </a:r>
            <a:endParaRPr lang="en-US" dirty="0"/>
          </a:p>
        </p:txBody>
      </p:sp>
      <p:sp>
        <p:nvSpPr>
          <p:cNvPr id="4" name="TextBox 3"/>
          <p:cNvSpPr txBox="1"/>
          <p:nvPr/>
        </p:nvSpPr>
        <p:spPr>
          <a:xfrm>
            <a:off x="539552" y="2492896"/>
            <a:ext cx="7416824" cy="369332"/>
          </a:xfrm>
          <a:prstGeom prst="rect">
            <a:avLst/>
          </a:prstGeom>
          <a:noFill/>
        </p:spPr>
        <p:txBody>
          <a:bodyPr wrap="square" rtlCol="0">
            <a:spAutoFit/>
          </a:bodyPr>
          <a:lstStyle/>
          <a:p>
            <a:r>
              <a:rPr lang="en-US" dirty="0" smtClean="0"/>
              <a:t>And so</a:t>
            </a:r>
            <a:endParaRPr lang="en-US" dirty="0"/>
          </a:p>
        </p:txBody>
      </p:sp>
      <p:sp>
        <p:nvSpPr>
          <p:cNvPr id="13" name="TextBox 12"/>
          <p:cNvSpPr txBox="1"/>
          <p:nvPr/>
        </p:nvSpPr>
        <p:spPr>
          <a:xfrm>
            <a:off x="683568" y="3645024"/>
            <a:ext cx="2748845" cy="369332"/>
          </a:xfrm>
          <a:prstGeom prst="rect">
            <a:avLst/>
          </a:prstGeom>
          <a:noFill/>
        </p:spPr>
        <p:txBody>
          <a:bodyPr wrap="none" rtlCol="0">
            <a:spAutoFit/>
          </a:bodyPr>
          <a:lstStyle/>
          <a:p>
            <a:r>
              <a:rPr lang="en-US" dirty="0" smtClean="0"/>
              <a:t>The lattice functions evolve</a:t>
            </a:r>
            <a:endParaRPr lang="en-US" dirty="0"/>
          </a:p>
        </p:txBody>
      </p:sp>
      <p:cxnSp>
        <p:nvCxnSpPr>
          <p:cNvPr id="15" name="Straight Connector 14"/>
          <p:cNvCxnSpPr/>
          <p:nvPr/>
        </p:nvCxnSpPr>
        <p:spPr>
          <a:xfrm>
            <a:off x="4644008" y="3717032"/>
            <a:ext cx="0" cy="2448272"/>
          </a:xfrm>
          <a:prstGeom prst="line">
            <a:avLst/>
          </a:prstGeom>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5220072" y="3645024"/>
            <a:ext cx="1832165" cy="369332"/>
          </a:xfrm>
          <a:prstGeom prst="rect">
            <a:avLst/>
          </a:prstGeom>
          <a:noFill/>
        </p:spPr>
        <p:txBody>
          <a:bodyPr wrap="none" rtlCol="0">
            <a:spAutoFit/>
          </a:bodyPr>
          <a:lstStyle/>
          <a:p>
            <a:r>
              <a:rPr lang="en-US" dirty="0" smtClean="0"/>
              <a:t>A particle evolves</a:t>
            </a:r>
            <a:endParaRPr lang="en-US" dirty="0"/>
          </a:p>
        </p:txBody>
      </p:sp>
      <p:sp>
        <p:nvSpPr>
          <p:cNvPr id="17" name="TextBox 16"/>
          <p:cNvSpPr txBox="1"/>
          <p:nvPr/>
        </p:nvSpPr>
        <p:spPr>
          <a:xfrm>
            <a:off x="3779912" y="6237312"/>
            <a:ext cx="1672253" cy="369332"/>
          </a:xfrm>
          <a:prstGeom prst="rect">
            <a:avLst/>
          </a:prstGeom>
          <a:noFill/>
        </p:spPr>
        <p:txBody>
          <a:bodyPr wrap="none" rtlCol="0">
            <a:spAutoFit/>
          </a:bodyPr>
          <a:lstStyle/>
          <a:p>
            <a:r>
              <a:rPr lang="en-US" dirty="0" smtClean="0"/>
              <a:t>Is a drift stable?</a:t>
            </a:r>
            <a:endParaRPr lang="en-US" dirty="0"/>
          </a:p>
        </p:txBody>
      </p:sp>
    </p:spTree>
    <p:extLst>
      <p:ext uri="{BB962C8B-B14F-4D97-AF65-F5344CB8AC3E}">
        <p14:creationId xmlns:p14="http://schemas.microsoft.com/office/powerpoint/2010/main" val="3872837744"/>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Exercise</a:t>
            </a:r>
            <a:endParaRPr lang="en-US" dirty="0"/>
          </a:p>
        </p:txBody>
      </p:sp>
      <p:sp>
        <p:nvSpPr>
          <p:cNvPr id="4" name="Content Placeholder 3"/>
          <p:cNvSpPr>
            <a:spLocks noGrp="1"/>
          </p:cNvSpPr>
          <p:nvPr>
            <p:ph sz="quarter" idx="15"/>
          </p:nvPr>
        </p:nvSpPr>
        <p:spPr/>
        <p:txBody>
          <a:bodyPr/>
          <a:lstStyle/>
          <a:p>
            <a:r>
              <a:rPr lang="en-US" dirty="0" smtClean="0"/>
              <a:t>Consider a thin lens quadrupole with focal length f.</a:t>
            </a:r>
          </a:p>
          <a:p>
            <a:endParaRPr lang="en-US" dirty="0"/>
          </a:p>
          <a:p>
            <a:r>
              <a:rPr lang="en-US" dirty="0" smtClean="0"/>
              <a:t>Work out the change in the lattice functions through this </a:t>
            </a:r>
            <a:r>
              <a:rPr lang="en-US" dirty="0" err="1" smtClean="0"/>
              <a:t>quadrupole</a:t>
            </a:r>
            <a:r>
              <a:rPr lang="en-US" dirty="0" smtClean="0"/>
              <a:t>..</a:t>
            </a:r>
          </a:p>
          <a:p>
            <a:endParaRPr lang="en-US" dirty="0"/>
          </a:p>
          <a:p>
            <a:r>
              <a:rPr lang="en-US" dirty="0" smtClean="0"/>
              <a:t>(Hint: what is the transfer matrix of the </a:t>
            </a:r>
            <a:r>
              <a:rPr lang="en-US" dirty="0" err="1" smtClean="0"/>
              <a:t>quadrupole</a:t>
            </a:r>
            <a:r>
              <a:rPr lang="en-US" dirty="0" smtClean="0"/>
              <a:t> and what expression tells you how the lattice functions evolve when you know the transfer matrix?)</a:t>
            </a:r>
          </a:p>
          <a:p>
            <a:endParaRPr lang="en-US" dirty="0"/>
          </a:p>
          <a:p>
            <a:r>
              <a:rPr lang="en-US" dirty="0" smtClean="0"/>
              <a:t>Contrast the behaviour of a focusing (f &gt; 0) and a defocusing (f &lt; 0) quadrupole on the change in the beta function through the lens. (Hint: look at how alpha changes).</a:t>
            </a:r>
          </a:p>
          <a:p>
            <a:endParaRPr lang="en-US" dirty="0"/>
          </a:p>
          <a:p>
            <a:r>
              <a:rPr lang="en-US" dirty="0" smtClean="0"/>
              <a:t>As a result, where would you expect to find the maximum horizontal beta function in a beam transport channel composed of alternating focusing and defocusing quadrupoles?</a:t>
            </a:r>
            <a:endParaRPr lang="en-US" dirty="0"/>
          </a:p>
        </p:txBody>
      </p:sp>
    </p:spTree>
    <p:extLst>
      <p:ext uri="{BB962C8B-B14F-4D97-AF65-F5344CB8AC3E}">
        <p14:creationId xmlns:p14="http://schemas.microsoft.com/office/powerpoint/2010/main" val="341915319"/>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quarter" idx="13"/>
          </p:nvPr>
        </p:nvSpPr>
        <p:spPr/>
        <p:txBody>
          <a:bodyPr>
            <a:normAutofit lnSpcReduction="10000"/>
          </a:bodyPr>
          <a:lstStyle/>
          <a:p>
            <a:r>
              <a:rPr lang="en-US" dirty="0" smtClean="0"/>
              <a:t>A quadruple bend </a:t>
            </a:r>
            <a:r>
              <a:rPr lang="en-US" dirty="0" err="1" smtClean="0"/>
              <a:t>achromat</a:t>
            </a:r>
            <a:r>
              <a:rPr lang="en-US" dirty="0" smtClean="0"/>
              <a:t> structure</a:t>
            </a:r>
            <a:endParaRPr lang="en-US" dirty="0"/>
          </a:p>
        </p:txBody>
      </p:sp>
      <p:pic>
        <p:nvPicPr>
          <p:cNvPr id="5" name="Picture 4" descr="QBA.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268760"/>
            <a:ext cx="9036496" cy="4894503"/>
          </a:xfrm>
          <a:prstGeom prst="rect">
            <a:avLst/>
          </a:prstGeom>
        </p:spPr>
      </p:pic>
    </p:spTree>
    <p:extLst>
      <p:ext uri="{BB962C8B-B14F-4D97-AF65-F5344CB8AC3E}">
        <p14:creationId xmlns:p14="http://schemas.microsoft.com/office/powerpoint/2010/main" val="4250386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lnSpcReduction="10000"/>
          </a:bodyPr>
          <a:lstStyle/>
          <a:p>
            <a:r>
              <a:rPr lang="en-US" dirty="0" smtClean="0"/>
              <a:t>Properties of our FODO cell</a:t>
            </a:r>
            <a:endParaRPr lang="en-US" dirty="0"/>
          </a:p>
        </p:txBody>
      </p:sp>
      <p:sp>
        <p:nvSpPr>
          <p:cNvPr id="4" name="Content Placeholder 3"/>
          <p:cNvSpPr>
            <a:spLocks noGrp="1"/>
          </p:cNvSpPr>
          <p:nvPr>
            <p:ph sz="quarter" idx="15"/>
          </p:nvPr>
        </p:nvSpPr>
        <p:spPr>
          <a:xfrm>
            <a:off x="304800" y="714356"/>
            <a:ext cx="8077200" cy="1634524"/>
          </a:xfrm>
        </p:spPr>
        <p:txBody>
          <a:bodyPr/>
          <a:lstStyle/>
          <a:p>
            <a:endParaRPr lang="en-US" dirty="0" smtClean="0"/>
          </a:p>
          <a:p>
            <a:r>
              <a:rPr lang="en-US" dirty="0" smtClean="0"/>
              <a:t>Is the FODO cell stable? For this we need the (mod) trace of the one turn map to be less than or equal to 2. Here it is 1.415. So this FODO cell will give stable dynamics in this plane.</a:t>
            </a:r>
          </a:p>
          <a:p>
            <a:endParaRPr lang="en-US" dirty="0"/>
          </a:p>
          <a:p>
            <a:r>
              <a:rPr lang="en-US" dirty="0" smtClean="0"/>
              <a:t>What is the phase advance per cell? Recall</a:t>
            </a:r>
            <a:endParaRPr lang="en-US" dirty="0"/>
          </a:p>
        </p:txBody>
      </p:sp>
      <p:pic>
        <p:nvPicPr>
          <p:cNvPr id="5" name="Picture 4"/>
          <p:cNvPicPr>
            <a:picLocks noChangeAspect="1"/>
          </p:cNvPicPr>
          <p:nvPr/>
        </p:nvPicPr>
        <p:blipFill>
          <a:blip r:embed="rId2"/>
          <a:stretch>
            <a:fillRect/>
          </a:stretch>
        </p:blipFill>
        <p:spPr>
          <a:xfrm>
            <a:off x="2699792" y="2420888"/>
            <a:ext cx="2910944" cy="636312"/>
          </a:xfrm>
          <a:prstGeom prst="rect">
            <a:avLst/>
          </a:prstGeom>
        </p:spPr>
      </p:pic>
      <p:pic>
        <p:nvPicPr>
          <p:cNvPr id="6" name="Picture 5"/>
          <p:cNvPicPr>
            <a:picLocks noChangeAspect="1"/>
          </p:cNvPicPr>
          <p:nvPr/>
        </p:nvPicPr>
        <p:blipFill>
          <a:blip r:embed="rId3"/>
          <a:stretch>
            <a:fillRect/>
          </a:stretch>
        </p:blipFill>
        <p:spPr>
          <a:xfrm>
            <a:off x="1763688" y="4653137"/>
            <a:ext cx="1296144" cy="562800"/>
          </a:xfrm>
          <a:prstGeom prst="rect">
            <a:avLst/>
          </a:prstGeom>
        </p:spPr>
      </p:pic>
      <p:pic>
        <p:nvPicPr>
          <p:cNvPr id="7" name="Picture 6"/>
          <p:cNvPicPr>
            <a:picLocks noChangeAspect="1"/>
          </p:cNvPicPr>
          <p:nvPr/>
        </p:nvPicPr>
        <p:blipFill>
          <a:blip r:embed="rId4"/>
          <a:stretch>
            <a:fillRect/>
          </a:stretch>
        </p:blipFill>
        <p:spPr>
          <a:xfrm>
            <a:off x="3574949" y="4653136"/>
            <a:ext cx="1737374" cy="473829"/>
          </a:xfrm>
          <a:prstGeom prst="rect">
            <a:avLst/>
          </a:prstGeom>
        </p:spPr>
      </p:pic>
      <p:sp>
        <p:nvSpPr>
          <p:cNvPr id="9" name="TextBox 8"/>
          <p:cNvSpPr txBox="1"/>
          <p:nvPr/>
        </p:nvSpPr>
        <p:spPr>
          <a:xfrm>
            <a:off x="467544" y="3284984"/>
            <a:ext cx="8208912" cy="1754327"/>
          </a:xfrm>
          <a:prstGeom prst="rect">
            <a:avLst/>
          </a:prstGeom>
          <a:noFill/>
        </p:spPr>
        <p:txBody>
          <a:bodyPr wrap="square" rtlCol="0">
            <a:spAutoFit/>
          </a:bodyPr>
          <a:lstStyle/>
          <a:p>
            <a:r>
              <a:rPr lang="en-US" dirty="0" smtClean="0"/>
              <a:t>And so the phase advance per cell is 45 degrees. This is a “45 degree cell”.</a:t>
            </a:r>
          </a:p>
          <a:p>
            <a:endParaRPr lang="en-US" dirty="0"/>
          </a:p>
          <a:p>
            <a:r>
              <a:rPr lang="en-US" dirty="0" smtClean="0"/>
              <a:t>What are the lattice functions at the point of the one turn map? For us, this is in the middle of the focusing quadrupole. Well, we use</a:t>
            </a:r>
          </a:p>
          <a:p>
            <a:endParaRPr lang="en-US" dirty="0"/>
          </a:p>
          <a:p>
            <a:r>
              <a:rPr lang="en-US" dirty="0" smtClean="0"/>
              <a:t> </a:t>
            </a:r>
            <a:endParaRPr lang="en-US" dirty="0"/>
          </a:p>
        </p:txBody>
      </p:sp>
      <p:sp>
        <p:nvSpPr>
          <p:cNvPr id="10" name="TextBox 9"/>
          <p:cNvSpPr txBox="1"/>
          <p:nvPr/>
        </p:nvSpPr>
        <p:spPr>
          <a:xfrm>
            <a:off x="611560" y="5517232"/>
            <a:ext cx="7560840" cy="923330"/>
          </a:xfrm>
          <a:prstGeom prst="rect">
            <a:avLst/>
          </a:prstGeom>
          <a:noFill/>
        </p:spPr>
        <p:txBody>
          <a:bodyPr wrap="square" rtlCol="0">
            <a:spAutoFit/>
          </a:bodyPr>
          <a:lstStyle/>
          <a:p>
            <a:r>
              <a:rPr lang="en-US" dirty="0" smtClean="0"/>
              <a:t>And find that beta=11.611 m and alpha=0 (what does the ellipse look like?)</a:t>
            </a:r>
          </a:p>
          <a:p>
            <a:r>
              <a:rPr lang="en-US" dirty="0"/>
              <a:t/>
            </a:r>
            <a:br>
              <a:rPr lang="en-US" dirty="0"/>
            </a:br>
            <a:r>
              <a:rPr lang="en-US" dirty="0" smtClean="0"/>
              <a:t>What does MAD compute? Try it yourself! (</a:t>
            </a:r>
            <a:r>
              <a:rPr lang="en-US" dirty="0" err="1" smtClean="0"/>
              <a:t>www.cern.ch</a:t>
            </a:r>
            <a:r>
              <a:rPr lang="en-US" dirty="0" smtClean="0"/>
              <a:t>/mad)</a:t>
            </a:r>
            <a:endParaRPr lang="en-US" dirty="0"/>
          </a:p>
        </p:txBody>
      </p:sp>
    </p:spTree>
    <p:extLst>
      <p:ext uri="{BB962C8B-B14F-4D97-AF65-F5344CB8AC3E}">
        <p14:creationId xmlns:p14="http://schemas.microsoft.com/office/powerpoint/2010/main" val="209151005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Pitchbook">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Pitchbook</Template>
  <TotalTime>0</TotalTime>
  <Words>5557</Words>
  <Application>Microsoft Macintosh PowerPoint</Application>
  <PresentationFormat>On-screen Show (4:3)</PresentationFormat>
  <Paragraphs>536</Paragraphs>
  <Slides>83</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83</vt:i4>
      </vt:variant>
    </vt:vector>
  </HeadingPairs>
  <TitlesOfParts>
    <vt:vector size="85" baseType="lpstr">
      <vt:lpstr>Pitchbook</vt:lpstr>
      <vt:lpstr>Photo Editor Photo</vt:lpstr>
      <vt:lpstr>Part four- optics and lattice design</vt:lpstr>
      <vt:lpstr>PowerPoint Presentation</vt:lpstr>
      <vt:lpstr>PowerPoint Presentation</vt:lpstr>
      <vt:lpstr>PowerPoint Presentation</vt:lpstr>
      <vt:lpstr>PowerPoint Presentation</vt:lpstr>
      <vt:lpstr>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Part FIVE- error and misalignments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Part SIX- dispersion, chromaticity, EMITTANCE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2008-04-28T11:20:02Z</dcterms:created>
  <dcterms:modified xsi:type="dcterms:W3CDTF">2014-11-03T08:16:11Z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1033</vt:i4>
  </property>
  <property fmtid="{D5CDD505-2E9C-101B-9397-08002B2CF9AE}" pid="3" name="_Version">
    <vt:lpwstr>12.0.4518</vt:lpwstr>
  </property>
</Properties>
</file>